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84" r:id="rId5"/>
    <p:sldId id="285" r:id="rId6"/>
    <p:sldId id="303" r:id="rId7"/>
    <p:sldId id="302" r:id="rId8"/>
    <p:sldId id="318" r:id="rId9"/>
    <p:sldId id="325" r:id="rId10"/>
    <p:sldId id="322" r:id="rId11"/>
    <p:sldId id="326" r:id="rId12"/>
    <p:sldId id="315" r:id="rId13"/>
    <p:sldId id="347" r:id="rId14"/>
    <p:sldId id="327" r:id="rId15"/>
    <p:sldId id="316" r:id="rId16"/>
    <p:sldId id="307" r:id="rId17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7" userDrawn="1">
          <p15:clr>
            <a:srgbClr val="A4A3A4"/>
          </p15:clr>
        </p15:guide>
        <p15:guide id="2" pos="70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FD1"/>
    <a:srgbClr val="3A8594"/>
    <a:srgbClr val="3F6FB7"/>
    <a:srgbClr val="B28A35"/>
    <a:srgbClr val="E4C874"/>
    <a:srgbClr val="F7F7F7"/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39" autoAdjust="0"/>
    <p:restoredTop sz="93447" autoAdjust="0"/>
  </p:normalViewPr>
  <p:slideViewPr>
    <p:cSldViewPr showGuides="1">
      <p:cViewPr>
        <p:scale>
          <a:sx n="50" d="100"/>
          <a:sy n="50" d="100"/>
        </p:scale>
        <p:origin x="2136" y="667"/>
      </p:cViewPr>
      <p:guideLst>
        <p:guide orient="horz" pos="2097"/>
        <p:guide pos="7026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78" d="100"/>
          <a:sy n="78" d="100"/>
        </p:scale>
        <p:origin x="339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01A41-A85B-4BA3-A58B-5DF29B5ACF2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88F8D-94BC-43CD-A0DF-0660451385C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A8D8E6-C8C7-4110-94EE-507477E36C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A8D8E6-C8C7-4110-94EE-507477E36C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53250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77379-79C3-48C0-9079-1DFBF46984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77379-79C3-48C0-9079-1DFBF46984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comb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comb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comb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comb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comb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comb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slow">
    <p:comb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9.xml"/><Relationship Id="rId2" Type="http://schemas.openxmlformats.org/officeDocument/2006/relationships/hyperlink" Target="https://tv.cctv.com/2016/09/14/VIDEKYr32HQJIxyh8QCEOEPw160914.shtml" TargetMode="Externa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hyperlink" Target="https://www.bilibili.com/video/BV124411Q7S9" TargetMode="Externa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6" Type="http://schemas.microsoft.com/office/2007/relationships/media" Target="../media/media2.mp3"/><Relationship Id="rId5" Type="http://schemas.openxmlformats.org/officeDocument/2006/relationships/audio" Target="../media/media2.mp3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2" Type="http://schemas.openxmlformats.org/officeDocument/2006/relationships/notesSlide" Target="../notesSlides/notesSlide8.xml"/><Relationship Id="rId11" Type="http://schemas.openxmlformats.org/officeDocument/2006/relationships/slideLayout" Target="../slideLayouts/slideLayout9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X-Ray Dog - Just Breath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09600" y="0"/>
            <a:ext cx="609600" cy="6096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23900" y="609600"/>
            <a:ext cx="1074737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cs typeface="+mn-ea"/>
                <a:sym typeface="+mn-lt"/>
              </a:rPr>
              <a:t>从辩证的视角</a:t>
            </a:r>
            <a:endParaRPr lang="zh-CN" altLang="en-US" sz="6600" b="1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cs typeface="+mn-ea"/>
              <a:sym typeface="+mn-lt"/>
            </a:endParaRPr>
          </a:p>
          <a:p>
            <a:pPr algn="ctr"/>
            <a:r>
              <a:rPr lang="zh-CN" altLang="en-US" sz="66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cs typeface="+mn-ea"/>
                <a:sym typeface="+mn-lt"/>
              </a:rPr>
              <a:t>探讨无人驾驶汽车技术</a:t>
            </a:r>
            <a:endParaRPr lang="zh-CN" altLang="en-US" sz="6600" b="1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77530" y="3774440"/>
            <a:ext cx="3689350" cy="1260475"/>
          </a:xfrm>
          <a:prstGeom prst="rect">
            <a:avLst/>
          </a:prstGeom>
          <a:gradFill>
            <a:gsLst>
              <a:gs pos="100000">
                <a:srgbClr val="B3CED5"/>
              </a:gs>
              <a:gs pos="0">
                <a:srgbClr val="DDE3D8"/>
              </a:gs>
            </a:gsLst>
            <a:lin ang="5400000" scaled="1"/>
          </a:gradFill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第</a:t>
            </a:r>
            <a:r>
              <a:rPr lang="en-US" altLang="zh-CN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X</a:t>
            </a:r>
            <a:r>
              <a:rPr lang="zh-CN" alt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组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r>
              <a:rPr lang="zh-CN" alt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组员：</a:t>
            </a:r>
            <a:endParaRPr lang="zh-CN" alt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r>
              <a:rPr lang="en-US" altLang="zh-CN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XXX</a:t>
            </a:r>
            <a:endParaRPr lang="en-US" altLang="zh-CN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audio>
              <p:cMediaNode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785219" y="188640"/>
            <a:ext cx="705678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无人驾驶汽车事故案例</a:t>
            </a:r>
            <a:endParaRPr lang="zh-CN" altLang="en-US" sz="3200" b="1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780" y="893445"/>
            <a:ext cx="4810760" cy="265620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669280" y="946785"/>
            <a:ext cx="460184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     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2018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年3月18日，Uber公司的一辆自动驾驶汽车在亚利桑那州进行夜间路测时，与一名横穿马路的女子相撞，造成女子死亡。事故发生时，这辆Uber测试汽车处于自动驾驶模式，正以38英里的时速行驶，车上配有一名安全员司机进行监管。由于此次事故，Uber暂停了在凤凰城、匹兹堡、旧金山和多伦多的自动驾驶测试。</a:t>
            </a:r>
            <a:endParaRPr lang="zh-CN" alt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9330" y="3549650"/>
            <a:ext cx="4430395" cy="302514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3175635" y="4267835"/>
            <a:ext cx="38608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2018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年5月，谷歌的Waymo自动驾驶汽车在亚利桑那州钱德勒市测试过程中，与一辆小轿车发生撞车事故。车祸造成无人驾驶车司机轻伤，车辆出现一定损毁。</a:t>
            </a:r>
            <a:endParaRPr lang="zh-CN" alt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根据报告显示，在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2018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年谷歌的Waymo每9600公里就会发生一起事故，名列各家无人驾驶系统之首。</a:t>
            </a:r>
            <a:endParaRPr lang="zh-CN" alt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p:transition spd="med">
    <p:comb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785219" y="188640"/>
            <a:ext cx="705678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无人驾驶汽车事故案例</a:t>
            </a:r>
            <a:endParaRPr lang="zh-CN" altLang="en-US" sz="3200" b="1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36905" y="1473200"/>
            <a:ext cx="402145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2016 年 1 月 20 日，京港澳高速河北邯郸段发生了一起追尾事故。一辆特斯拉 Model S 直接撞上正在作业的道路清扫车，Model S 当场损毁，司机高雅宁不幸身亡。</a:t>
            </a:r>
            <a:endParaRPr lang="zh-CN" alt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6905" y="3650615"/>
            <a:ext cx="4197985" cy="27946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08980" y="3650615"/>
            <a:ext cx="543433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800" b="1" dirty="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  <a:hlinkClick r:id="rId2" action="ppaction://hlinkfile"/>
              </a:rPr>
              <a:t>特斯拉-高雅宁事件</a:t>
            </a:r>
            <a:endParaRPr lang="zh-CN" altLang="en-US" sz="4800" b="1" dirty="0"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p:transition spd="med">
    <p:comb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36" y="257318"/>
            <a:ext cx="2304256" cy="2304256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5304352" y="632665"/>
            <a:ext cx="20162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04</a:t>
            </a:r>
            <a:endParaRPr lang="zh-CN" altLang="en-US" sz="8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497187" y="2576018"/>
            <a:ext cx="7056784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无人驾驶技术的“  ？？？”</a:t>
            </a:r>
            <a:endParaRPr lang="zh-CN" altLang="en-US" sz="44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33" name="Freeform 239"/>
          <p:cNvSpPr>
            <a:spLocks noEditPoints="1"/>
          </p:cNvSpPr>
          <p:nvPr/>
        </p:nvSpPr>
        <p:spPr bwMode="auto">
          <a:xfrm>
            <a:off x="4575176" y="2420939"/>
            <a:ext cx="2667000" cy="2667000"/>
          </a:xfrm>
          <a:custGeom>
            <a:avLst/>
            <a:gdLst>
              <a:gd name="T0" fmla="*/ 2147483647 w 2116"/>
              <a:gd name="T1" fmla="*/ 2147483647 h 2116"/>
              <a:gd name="T2" fmla="*/ 2147483647 w 2116"/>
              <a:gd name="T3" fmla="*/ 2147483647 h 2116"/>
              <a:gd name="T4" fmla="*/ 2147483647 w 2116"/>
              <a:gd name="T5" fmla="*/ 2147483647 h 2116"/>
              <a:gd name="T6" fmla="*/ 2147483647 w 2116"/>
              <a:gd name="T7" fmla="*/ 2147483647 h 2116"/>
              <a:gd name="T8" fmla="*/ 2147483647 w 2116"/>
              <a:gd name="T9" fmla="*/ 2147483647 h 2116"/>
              <a:gd name="T10" fmla="*/ 2147483647 w 2116"/>
              <a:gd name="T11" fmla="*/ 2147483647 h 2116"/>
              <a:gd name="T12" fmla="*/ 2147483647 w 2116"/>
              <a:gd name="T13" fmla="*/ 2147483647 h 2116"/>
              <a:gd name="T14" fmla="*/ 2147483647 w 2116"/>
              <a:gd name="T15" fmla="*/ 2147483647 h 2116"/>
              <a:gd name="T16" fmla="*/ 2147483647 w 2116"/>
              <a:gd name="T17" fmla="*/ 0 h 2116"/>
              <a:gd name="T18" fmla="*/ 2147483647 w 2116"/>
              <a:gd name="T19" fmla="*/ 2147483647 h 2116"/>
              <a:gd name="T20" fmla="*/ 2147483647 w 2116"/>
              <a:gd name="T21" fmla="*/ 2147483647 h 2116"/>
              <a:gd name="T22" fmla="*/ 2147483647 w 2116"/>
              <a:gd name="T23" fmla="*/ 2147483647 h 2116"/>
              <a:gd name="T24" fmla="*/ 2147483647 w 2116"/>
              <a:gd name="T25" fmla="*/ 2147483647 h 2116"/>
              <a:gd name="T26" fmla="*/ 2147483647 w 2116"/>
              <a:gd name="T27" fmla="*/ 2147483647 h 2116"/>
              <a:gd name="T28" fmla="*/ 2147483647 w 2116"/>
              <a:gd name="T29" fmla="*/ 2147483647 h 2116"/>
              <a:gd name="T30" fmla="*/ 2147483647 w 2116"/>
              <a:gd name="T31" fmla="*/ 2147483647 h 2116"/>
              <a:gd name="T32" fmla="*/ 0 w 2116"/>
              <a:gd name="T33" fmla="*/ 2147483647 h 2116"/>
              <a:gd name="T34" fmla="*/ 2147483647 w 2116"/>
              <a:gd name="T35" fmla="*/ 2147483647 h 2116"/>
              <a:gd name="T36" fmla="*/ 2147483647 w 2116"/>
              <a:gd name="T37" fmla="*/ 2147483647 h 2116"/>
              <a:gd name="T38" fmla="*/ 2147483647 w 2116"/>
              <a:gd name="T39" fmla="*/ 2147483647 h 2116"/>
              <a:gd name="T40" fmla="*/ 2147483647 w 2116"/>
              <a:gd name="T41" fmla="*/ 2147483647 h 2116"/>
              <a:gd name="T42" fmla="*/ 2147483647 w 2116"/>
              <a:gd name="T43" fmla="*/ 2147483647 h 2116"/>
              <a:gd name="T44" fmla="*/ 2147483647 w 2116"/>
              <a:gd name="T45" fmla="*/ 2147483647 h 2116"/>
              <a:gd name="T46" fmla="*/ 2147483647 w 2116"/>
              <a:gd name="T47" fmla="*/ 2147483647 h 2116"/>
              <a:gd name="T48" fmla="*/ 2147483647 w 2116"/>
              <a:gd name="T49" fmla="*/ 2147483647 h 2116"/>
              <a:gd name="T50" fmla="*/ 2147483647 w 2116"/>
              <a:gd name="T51" fmla="*/ 2147483647 h 2116"/>
              <a:gd name="T52" fmla="*/ 2147483647 w 2116"/>
              <a:gd name="T53" fmla="*/ 2147483647 h 2116"/>
              <a:gd name="T54" fmla="*/ 2147483647 w 2116"/>
              <a:gd name="T55" fmla="*/ 2147483647 h 2116"/>
              <a:gd name="T56" fmla="*/ 2147483647 w 2116"/>
              <a:gd name="T57" fmla="*/ 2147483647 h 2116"/>
              <a:gd name="T58" fmla="*/ 2147483647 w 2116"/>
              <a:gd name="T59" fmla="*/ 2147483647 h 2116"/>
              <a:gd name="T60" fmla="*/ 2147483647 w 2116"/>
              <a:gd name="T61" fmla="*/ 2147483647 h 2116"/>
              <a:gd name="T62" fmla="*/ 2147483647 w 2116"/>
              <a:gd name="T63" fmla="*/ 2147483647 h 2116"/>
              <a:gd name="T64" fmla="*/ 2147483647 w 2116"/>
              <a:gd name="T65" fmla="*/ 2147483647 h 2116"/>
              <a:gd name="T66" fmla="*/ 2147483647 w 2116"/>
              <a:gd name="T67" fmla="*/ 2147483647 h 2116"/>
              <a:gd name="T68" fmla="*/ 2147483647 w 2116"/>
              <a:gd name="T69" fmla="*/ 2147483647 h 211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w 2116"/>
              <a:gd name="T106" fmla="*/ 0 h 2116"/>
              <a:gd name="T107" fmla="*/ 2116 w 2116"/>
              <a:gd name="T108" fmla="*/ 2116 h 211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T105" t="T106" r="T107" b="T108"/>
            <a:pathLst>
              <a:path w="2116" h="2116">
                <a:moveTo>
                  <a:pt x="1941" y="1111"/>
                </a:moveTo>
                <a:cubicBezTo>
                  <a:pt x="2116" y="1052"/>
                  <a:pt x="2116" y="1052"/>
                  <a:pt x="2116" y="1052"/>
                </a:cubicBezTo>
                <a:cubicBezTo>
                  <a:pt x="2107" y="917"/>
                  <a:pt x="2107" y="917"/>
                  <a:pt x="2107" y="917"/>
                </a:cubicBezTo>
                <a:cubicBezTo>
                  <a:pt x="1925" y="883"/>
                  <a:pt x="1925" y="883"/>
                  <a:pt x="1925" y="883"/>
                </a:cubicBezTo>
                <a:cubicBezTo>
                  <a:pt x="1918" y="847"/>
                  <a:pt x="1908" y="810"/>
                  <a:pt x="1896" y="774"/>
                </a:cubicBezTo>
                <a:cubicBezTo>
                  <a:pt x="2038" y="652"/>
                  <a:pt x="2038" y="652"/>
                  <a:pt x="2038" y="652"/>
                </a:cubicBezTo>
                <a:cubicBezTo>
                  <a:pt x="1979" y="532"/>
                  <a:pt x="1979" y="532"/>
                  <a:pt x="1979" y="532"/>
                </a:cubicBezTo>
                <a:cubicBezTo>
                  <a:pt x="1795" y="570"/>
                  <a:pt x="1795" y="570"/>
                  <a:pt x="1795" y="570"/>
                </a:cubicBezTo>
                <a:cubicBezTo>
                  <a:pt x="1772" y="535"/>
                  <a:pt x="1747" y="502"/>
                  <a:pt x="1720" y="471"/>
                </a:cubicBezTo>
                <a:cubicBezTo>
                  <a:pt x="1802" y="305"/>
                  <a:pt x="1802" y="305"/>
                  <a:pt x="1802" y="305"/>
                </a:cubicBezTo>
                <a:cubicBezTo>
                  <a:pt x="1700" y="217"/>
                  <a:pt x="1700" y="217"/>
                  <a:pt x="1700" y="217"/>
                </a:cubicBezTo>
                <a:cubicBezTo>
                  <a:pt x="1548" y="321"/>
                  <a:pt x="1548" y="321"/>
                  <a:pt x="1548" y="321"/>
                </a:cubicBezTo>
                <a:cubicBezTo>
                  <a:pt x="1516" y="301"/>
                  <a:pt x="1483" y="282"/>
                  <a:pt x="1450" y="265"/>
                </a:cubicBezTo>
                <a:cubicBezTo>
                  <a:pt x="1464" y="80"/>
                  <a:pt x="1464" y="80"/>
                  <a:pt x="1464" y="80"/>
                </a:cubicBezTo>
                <a:cubicBezTo>
                  <a:pt x="1336" y="37"/>
                  <a:pt x="1336" y="37"/>
                  <a:pt x="1336" y="37"/>
                </a:cubicBezTo>
                <a:cubicBezTo>
                  <a:pt x="1234" y="191"/>
                  <a:pt x="1234" y="191"/>
                  <a:pt x="1234" y="191"/>
                </a:cubicBezTo>
                <a:cubicBezTo>
                  <a:pt x="1194" y="183"/>
                  <a:pt x="1152" y="178"/>
                  <a:pt x="1111" y="175"/>
                </a:cubicBezTo>
                <a:cubicBezTo>
                  <a:pt x="1052" y="0"/>
                  <a:pt x="1052" y="0"/>
                  <a:pt x="1052" y="0"/>
                </a:cubicBezTo>
                <a:cubicBezTo>
                  <a:pt x="918" y="9"/>
                  <a:pt x="918" y="9"/>
                  <a:pt x="918" y="9"/>
                </a:cubicBezTo>
                <a:cubicBezTo>
                  <a:pt x="884" y="191"/>
                  <a:pt x="884" y="191"/>
                  <a:pt x="884" y="191"/>
                </a:cubicBezTo>
                <a:cubicBezTo>
                  <a:pt x="847" y="198"/>
                  <a:pt x="810" y="208"/>
                  <a:pt x="774" y="220"/>
                </a:cubicBezTo>
                <a:cubicBezTo>
                  <a:pt x="653" y="78"/>
                  <a:pt x="653" y="78"/>
                  <a:pt x="653" y="78"/>
                </a:cubicBezTo>
                <a:cubicBezTo>
                  <a:pt x="532" y="137"/>
                  <a:pt x="532" y="137"/>
                  <a:pt x="532" y="137"/>
                </a:cubicBezTo>
                <a:cubicBezTo>
                  <a:pt x="570" y="321"/>
                  <a:pt x="570" y="321"/>
                  <a:pt x="570" y="321"/>
                </a:cubicBezTo>
                <a:cubicBezTo>
                  <a:pt x="535" y="344"/>
                  <a:pt x="502" y="369"/>
                  <a:pt x="471" y="396"/>
                </a:cubicBezTo>
                <a:cubicBezTo>
                  <a:pt x="305" y="314"/>
                  <a:pt x="305" y="314"/>
                  <a:pt x="305" y="314"/>
                </a:cubicBezTo>
                <a:cubicBezTo>
                  <a:pt x="217" y="416"/>
                  <a:pt x="217" y="416"/>
                  <a:pt x="217" y="416"/>
                </a:cubicBezTo>
                <a:cubicBezTo>
                  <a:pt x="322" y="568"/>
                  <a:pt x="322" y="568"/>
                  <a:pt x="322" y="568"/>
                </a:cubicBezTo>
                <a:cubicBezTo>
                  <a:pt x="301" y="600"/>
                  <a:pt x="282" y="633"/>
                  <a:pt x="265" y="666"/>
                </a:cubicBezTo>
                <a:cubicBezTo>
                  <a:pt x="81" y="652"/>
                  <a:pt x="81" y="652"/>
                  <a:pt x="81" y="652"/>
                </a:cubicBezTo>
                <a:cubicBezTo>
                  <a:pt x="37" y="780"/>
                  <a:pt x="37" y="780"/>
                  <a:pt x="37" y="780"/>
                </a:cubicBezTo>
                <a:cubicBezTo>
                  <a:pt x="192" y="882"/>
                  <a:pt x="192" y="882"/>
                  <a:pt x="192" y="882"/>
                </a:cubicBezTo>
                <a:cubicBezTo>
                  <a:pt x="183" y="923"/>
                  <a:pt x="178" y="964"/>
                  <a:pt x="175" y="1005"/>
                </a:cubicBezTo>
                <a:cubicBezTo>
                  <a:pt x="0" y="1064"/>
                  <a:pt x="0" y="1064"/>
                  <a:pt x="0" y="1064"/>
                </a:cubicBezTo>
                <a:cubicBezTo>
                  <a:pt x="9" y="1198"/>
                  <a:pt x="9" y="1198"/>
                  <a:pt x="9" y="1198"/>
                </a:cubicBezTo>
                <a:cubicBezTo>
                  <a:pt x="191" y="1233"/>
                  <a:pt x="191" y="1233"/>
                  <a:pt x="191" y="1233"/>
                </a:cubicBezTo>
                <a:cubicBezTo>
                  <a:pt x="199" y="1269"/>
                  <a:pt x="208" y="1306"/>
                  <a:pt x="221" y="1342"/>
                </a:cubicBezTo>
                <a:cubicBezTo>
                  <a:pt x="78" y="1463"/>
                  <a:pt x="78" y="1463"/>
                  <a:pt x="78" y="1463"/>
                </a:cubicBezTo>
                <a:cubicBezTo>
                  <a:pt x="138" y="1584"/>
                  <a:pt x="138" y="1584"/>
                  <a:pt x="138" y="1584"/>
                </a:cubicBezTo>
                <a:cubicBezTo>
                  <a:pt x="321" y="1546"/>
                  <a:pt x="321" y="1546"/>
                  <a:pt x="321" y="1546"/>
                </a:cubicBezTo>
                <a:cubicBezTo>
                  <a:pt x="344" y="1581"/>
                  <a:pt x="369" y="1614"/>
                  <a:pt x="397" y="1645"/>
                </a:cubicBezTo>
                <a:cubicBezTo>
                  <a:pt x="314" y="1811"/>
                  <a:pt x="314" y="1811"/>
                  <a:pt x="314" y="1811"/>
                </a:cubicBezTo>
                <a:cubicBezTo>
                  <a:pt x="416" y="1899"/>
                  <a:pt x="416" y="1899"/>
                  <a:pt x="416" y="1899"/>
                </a:cubicBezTo>
                <a:cubicBezTo>
                  <a:pt x="569" y="1794"/>
                  <a:pt x="569" y="1794"/>
                  <a:pt x="569" y="1794"/>
                </a:cubicBezTo>
                <a:cubicBezTo>
                  <a:pt x="600" y="1815"/>
                  <a:pt x="633" y="1834"/>
                  <a:pt x="667" y="1851"/>
                </a:cubicBezTo>
                <a:cubicBezTo>
                  <a:pt x="653" y="2035"/>
                  <a:pt x="653" y="2035"/>
                  <a:pt x="653" y="2035"/>
                </a:cubicBezTo>
                <a:cubicBezTo>
                  <a:pt x="780" y="2079"/>
                  <a:pt x="780" y="2079"/>
                  <a:pt x="780" y="2079"/>
                </a:cubicBezTo>
                <a:cubicBezTo>
                  <a:pt x="882" y="1925"/>
                  <a:pt x="882" y="1925"/>
                  <a:pt x="882" y="1925"/>
                </a:cubicBezTo>
                <a:cubicBezTo>
                  <a:pt x="923" y="1933"/>
                  <a:pt x="964" y="1938"/>
                  <a:pt x="1005" y="1941"/>
                </a:cubicBezTo>
                <a:cubicBezTo>
                  <a:pt x="1064" y="2116"/>
                  <a:pt x="1064" y="2116"/>
                  <a:pt x="1064" y="2116"/>
                </a:cubicBezTo>
                <a:cubicBezTo>
                  <a:pt x="1199" y="2107"/>
                  <a:pt x="1199" y="2107"/>
                  <a:pt x="1199" y="2107"/>
                </a:cubicBezTo>
                <a:cubicBezTo>
                  <a:pt x="1233" y="1925"/>
                  <a:pt x="1233" y="1925"/>
                  <a:pt x="1233" y="1925"/>
                </a:cubicBezTo>
                <a:cubicBezTo>
                  <a:pt x="1269" y="1918"/>
                  <a:pt x="1306" y="1908"/>
                  <a:pt x="1342" y="1896"/>
                </a:cubicBezTo>
                <a:cubicBezTo>
                  <a:pt x="1464" y="2038"/>
                  <a:pt x="1464" y="2038"/>
                  <a:pt x="1464" y="2038"/>
                </a:cubicBezTo>
                <a:cubicBezTo>
                  <a:pt x="1584" y="1979"/>
                  <a:pt x="1584" y="1979"/>
                  <a:pt x="1584" y="1979"/>
                </a:cubicBezTo>
                <a:cubicBezTo>
                  <a:pt x="1546" y="1795"/>
                  <a:pt x="1546" y="1795"/>
                  <a:pt x="1546" y="1795"/>
                </a:cubicBezTo>
                <a:cubicBezTo>
                  <a:pt x="1581" y="1772"/>
                  <a:pt x="1614" y="1747"/>
                  <a:pt x="1645" y="1719"/>
                </a:cubicBezTo>
                <a:cubicBezTo>
                  <a:pt x="1811" y="1802"/>
                  <a:pt x="1811" y="1802"/>
                  <a:pt x="1811" y="1802"/>
                </a:cubicBezTo>
                <a:cubicBezTo>
                  <a:pt x="1899" y="1700"/>
                  <a:pt x="1899" y="1700"/>
                  <a:pt x="1899" y="1700"/>
                </a:cubicBezTo>
                <a:cubicBezTo>
                  <a:pt x="1795" y="1547"/>
                  <a:pt x="1795" y="1547"/>
                  <a:pt x="1795" y="1547"/>
                </a:cubicBezTo>
                <a:cubicBezTo>
                  <a:pt x="1816" y="1516"/>
                  <a:pt x="1834" y="1483"/>
                  <a:pt x="1851" y="1450"/>
                </a:cubicBezTo>
                <a:cubicBezTo>
                  <a:pt x="2036" y="1463"/>
                  <a:pt x="2036" y="1463"/>
                  <a:pt x="2036" y="1463"/>
                </a:cubicBezTo>
                <a:cubicBezTo>
                  <a:pt x="2079" y="1336"/>
                  <a:pt x="2079" y="1336"/>
                  <a:pt x="2079" y="1336"/>
                </a:cubicBezTo>
                <a:cubicBezTo>
                  <a:pt x="1925" y="1234"/>
                  <a:pt x="1925" y="1234"/>
                  <a:pt x="1925" y="1234"/>
                </a:cubicBezTo>
                <a:cubicBezTo>
                  <a:pt x="1933" y="1193"/>
                  <a:pt x="1938" y="1152"/>
                  <a:pt x="1941" y="1111"/>
                </a:cubicBezTo>
                <a:close/>
                <a:moveTo>
                  <a:pt x="1358" y="1669"/>
                </a:moveTo>
                <a:cubicBezTo>
                  <a:pt x="1020" y="1834"/>
                  <a:pt x="613" y="1695"/>
                  <a:pt x="447" y="1357"/>
                </a:cubicBezTo>
                <a:cubicBezTo>
                  <a:pt x="282" y="1020"/>
                  <a:pt x="421" y="613"/>
                  <a:pt x="759" y="447"/>
                </a:cubicBezTo>
                <a:cubicBezTo>
                  <a:pt x="1096" y="282"/>
                  <a:pt x="1504" y="421"/>
                  <a:pt x="1669" y="759"/>
                </a:cubicBezTo>
                <a:cubicBezTo>
                  <a:pt x="1834" y="1096"/>
                  <a:pt x="1695" y="1503"/>
                  <a:pt x="1358" y="1669"/>
                </a:cubicBezTo>
                <a:close/>
              </a:path>
            </a:pathLst>
          </a:custGeom>
          <a:solidFill>
            <a:schemeClr val="accent3"/>
          </a:solidFill>
          <a:ln w="25400">
            <a:solidFill>
              <a:schemeClr val="bg1"/>
            </a:solidFill>
            <a:round/>
          </a:ln>
        </p:spPr>
        <p:txBody>
          <a:bodyPr lIns="91412" tIns="45707" rIns="91412" bIns="45707"/>
          <a:lstStyle/>
          <a:p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52234" name="Freeform 240"/>
          <p:cNvSpPr>
            <a:spLocks noEditPoints="1"/>
          </p:cNvSpPr>
          <p:nvPr/>
        </p:nvSpPr>
        <p:spPr bwMode="auto">
          <a:xfrm>
            <a:off x="2619380" y="3667128"/>
            <a:ext cx="2319337" cy="2319339"/>
          </a:xfrm>
          <a:custGeom>
            <a:avLst/>
            <a:gdLst>
              <a:gd name="T0" fmla="*/ 2147483647 w 1840"/>
              <a:gd name="T1" fmla="*/ 2147483647 h 1840"/>
              <a:gd name="T2" fmla="*/ 2147483647 w 1840"/>
              <a:gd name="T3" fmla="*/ 2147483647 h 1840"/>
              <a:gd name="T4" fmla="*/ 2147483647 w 1840"/>
              <a:gd name="T5" fmla="*/ 2147483647 h 1840"/>
              <a:gd name="T6" fmla="*/ 2147483647 w 1840"/>
              <a:gd name="T7" fmla="*/ 2147483647 h 1840"/>
              <a:gd name="T8" fmla="*/ 2147483647 w 1840"/>
              <a:gd name="T9" fmla="*/ 2147483647 h 1840"/>
              <a:gd name="T10" fmla="*/ 2147483647 w 1840"/>
              <a:gd name="T11" fmla="*/ 2147483647 h 1840"/>
              <a:gd name="T12" fmla="*/ 2147483647 w 1840"/>
              <a:gd name="T13" fmla="*/ 2147483647 h 1840"/>
              <a:gd name="T14" fmla="*/ 2147483647 w 1840"/>
              <a:gd name="T15" fmla="*/ 2147483647 h 1840"/>
              <a:gd name="T16" fmla="*/ 2147483647 w 1840"/>
              <a:gd name="T17" fmla="*/ 0 h 1840"/>
              <a:gd name="T18" fmla="*/ 2147483647 w 1840"/>
              <a:gd name="T19" fmla="*/ 2147483647 h 1840"/>
              <a:gd name="T20" fmla="*/ 2147483647 w 1840"/>
              <a:gd name="T21" fmla="*/ 2147483647 h 1840"/>
              <a:gd name="T22" fmla="*/ 2147483647 w 1840"/>
              <a:gd name="T23" fmla="*/ 2147483647 h 1840"/>
              <a:gd name="T24" fmla="*/ 2147483647 w 1840"/>
              <a:gd name="T25" fmla="*/ 2147483647 h 1840"/>
              <a:gd name="T26" fmla="*/ 2147483647 w 1840"/>
              <a:gd name="T27" fmla="*/ 2147483647 h 1840"/>
              <a:gd name="T28" fmla="*/ 2147483647 w 1840"/>
              <a:gd name="T29" fmla="*/ 2147483647 h 1840"/>
              <a:gd name="T30" fmla="*/ 2147483647 w 1840"/>
              <a:gd name="T31" fmla="*/ 2147483647 h 1840"/>
              <a:gd name="T32" fmla="*/ 0 w 1840"/>
              <a:gd name="T33" fmla="*/ 2147483647 h 1840"/>
              <a:gd name="T34" fmla="*/ 2147483647 w 1840"/>
              <a:gd name="T35" fmla="*/ 2147483647 h 1840"/>
              <a:gd name="T36" fmla="*/ 2147483647 w 1840"/>
              <a:gd name="T37" fmla="*/ 2147483647 h 1840"/>
              <a:gd name="T38" fmla="*/ 2147483647 w 1840"/>
              <a:gd name="T39" fmla="*/ 2147483647 h 1840"/>
              <a:gd name="T40" fmla="*/ 2147483647 w 1840"/>
              <a:gd name="T41" fmla="*/ 2147483647 h 1840"/>
              <a:gd name="T42" fmla="*/ 2147483647 w 1840"/>
              <a:gd name="T43" fmla="*/ 2147483647 h 1840"/>
              <a:gd name="T44" fmla="*/ 2147483647 w 1840"/>
              <a:gd name="T45" fmla="*/ 2147483647 h 1840"/>
              <a:gd name="T46" fmla="*/ 2147483647 w 1840"/>
              <a:gd name="T47" fmla="*/ 2147483647 h 1840"/>
              <a:gd name="T48" fmla="*/ 2147483647 w 1840"/>
              <a:gd name="T49" fmla="*/ 2147483647 h 1840"/>
              <a:gd name="T50" fmla="*/ 2147483647 w 1840"/>
              <a:gd name="T51" fmla="*/ 2147483647 h 1840"/>
              <a:gd name="T52" fmla="*/ 2147483647 w 1840"/>
              <a:gd name="T53" fmla="*/ 2147483647 h 1840"/>
              <a:gd name="T54" fmla="*/ 2147483647 w 1840"/>
              <a:gd name="T55" fmla="*/ 2147483647 h 1840"/>
              <a:gd name="T56" fmla="*/ 2147483647 w 1840"/>
              <a:gd name="T57" fmla="*/ 2147483647 h 1840"/>
              <a:gd name="T58" fmla="*/ 2147483647 w 1840"/>
              <a:gd name="T59" fmla="*/ 2147483647 h 1840"/>
              <a:gd name="T60" fmla="*/ 2147483647 w 1840"/>
              <a:gd name="T61" fmla="*/ 2147483647 h 1840"/>
              <a:gd name="T62" fmla="*/ 2147483647 w 1840"/>
              <a:gd name="T63" fmla="*/ 2147483647 h 1840"/>
              <a:gd name="T64" fmla="*/ 2147483647 w 1840"/>
              <a:gd name="T65" fmla="*/ 2147483647 h 1840"/>
              <a:gd name="T66" fmla="*/ 2147483647 w 1840"/>
              <a:gd name="T67" fmla="*/ 2147483647 h 1840"/>
              <a:gd name="T68" fmla="*/ 2147483647 w 1840"/>
              <a:gd name="T69" fmla="*/ 2147483647 h 1840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w 1840"/>
              <a:gd name="T106" fmla="*/ 0 h 1840"/>
              <a:gd name="T107" fmla="*/ 1840 w 1840"/>
              <a:gd name="T108" fmla="*/ 1840 h 1840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T105" t="T106" r="T107" b="T108"/>
            <a:pathLst>
              <a:path w="1840" h="1840">
                <a:moveTo>
                  <a:pt x="1827" y="1080"/>
                </a:moveTo>
                <a:cubicBezTo>
                  <a:pt x="1840" y="964"/>
                  <a:pt x="1840" y="964"/>
                  <a:pt x="1840" y="964"/>
                </a:cubicBezTo>
                <a:cubicBezTo>
                  <a:pt x="1690" y="906"/>
                  <a:pt x="1690" y="906"/>
                  <a:pt x="1690" y="906"/>
                </a:cubicBezTo>
                <a:cubicBezTo>
                  <a:pt x="1689" y="874"/>
                  <a:pt x="1687" y="841"/>
                  <a:pt x="1682" y="808"/>
                </a:cubicBezTo>
                <a:cubicBezTo>
                  <a:pt x="1823" y="726"/>
                  <a:pt x="1823" y="726"/>
                  <a:pt x="1823" y="726"/>
                </a:cubicBezTo>
                <a:cubicBezTo>
                  <a:pt x="1791" y="614"/>
                  <a:pt x="1791" y="614"/>
                  <a:pt x="1791" y="614"/>
                </a:cubicBezTo>
                <a:cubicBezTo>
                  <a:pt x="1628" y="618"/>
                  <a:pt x="1628" y="618"/>
                  <a:pt x="1628" y="618"/>
                </a:cubicBezTo>
                <a:cubicBezTo>
                  <a:pt x="1614" y="584"/>
                  <a:pt x="1597" y="552"/>
                  <a:pt x="1578" y="521"/>
                </a:cubicBezTo>
                <a:cubicBezTo>
                  <a:pt x="1675" y="392"/>
                  <a:pt x="1675" y="392"/>
                  <a:pt x="1675" y="392"/>
                </a:cubicBezTo>
                <a:cubicBezTo>
                  <a:pt x="1602" y="301"/>
                  <a:pt x="1602" y="301"/>
                  <a:pt x="1602" y="301"/>
                </a:cubicBezTo>
                <a:cubicBezTo>
                  <a:pt x="1455" y="366"/>
                  <a:pt x="1455" y="366"/>
                  <a:pt x="1455" y="366"/>
                </a:cubicBezTo>
                <a:cubicBezTo>
                  <a:pt x="1431" y="344"/>
                  <a:pt x="1406" y="322"/>
                  <a:pt x="1379" y="303"/>
                </a:cubicBezTo>
                <a:cubicBezTo>
                  <a:pt x="1420" y="147"/>
                  <a:pt x="1420" y="147"/>
                  <a:pt x="1420" y="147"/>
                </a:cubicBezTo>
                <a:cubicBezTo>
                  <a:pt x="1318" y="90"/>
                  <a:pt x="1318" y="90"/>
                  <a:pt x="1318" y="90"/>
                </a:cubicBezTo>
                <a:cubicBezTo>
                  <a:pt x="1206" y="206"/>
                  <a:pt x="1206" y="206"/>
                  <a:pt x="1206" y="206"/>
                </a:cubicBezTo>
                <a:cubicBezTo>
                  <a:pt x="1173" y="193"/>
                  <a:pt x="1139" y="181"/>
                  <a:pt x="1103" y="173"/>
                </a:cubicBezTo>
                <a:cubicBezTo>
                  <a:pt x="1080" y="13"/>
                  <a:pt x="1080" y="13"/>
                  <a:pt x="1080" y="13"/>
                </a:cubicBezTo>
                <a:cubicBezTo>
                  <a:pt x="964" y="0"/>
                  <a:pt x="964" y="0"/>
                  <a:pt x="964" y="0"/>
                </a:cubicBezTo>
                <a:cubicBezTo>
                  <a:pt x="906" y="151"/>
                  <a:pt x="906" y="151"/>
                  <a:pt x="906" y="151"/>
                </a:cubicBezTo>
                <a:cubicBezTo>
                  <a:pt x="874" y="151"/>
                  <a:pt x="841" y="154"/>
                  <a:pt x="808" y="159"/>
                </a:cubicBezTo>
                <a:cubicBezTo>
                  <a:pt x="726" y="17"/>
                  <a:pt x="726" y="17"/>
                  <a:pt x="726" y="17"/>
                </a:cubicBezTo>
                <a:cubicBezTo>
                  <a:pt x="613" y="49"/>
                  <a:pt x="613" y="49"/>
                  <a:pt x="613" y="49"/>
                </a:cubicBezTo>
                <a:cubicBezTo>
                  <a:pt x="617" y="213"/>
                  <a:pt x="617" y="213"/>
                  <a:pt x="617" y="213"/>
                </a:cubicBezTo>
                <a:cubicBezTo>
                  <a:pt x="584" y="227"/>
                  <a:pt x="552" y="244"/>
                  <a:pt x="521" y="262"/>
                </a:cubicBezTo>
                <a:cubicBezTo>
                  <a:pt x="392" y="166"/>
                  <a:pt x="392" y="166"/>
                  <a:pt x="392" y="166"/>
                </a:cubicBezTo>
                <a:cubicBezTo>
                  <a:pt x="301" y="239"/>
                  <a:pt x="301" y="239"/>
                  <a:pt x="301" y="239"/>
                </a:cubicBezTo>
                <a:cubicBezTo>
                  <a:pt x="366" y="386"/>
                  <a:pt x="366" y="386"/>
                  <a:pt x="366" y="386"/>
                </a:cubicBezTo>
                <a:cubicBezTo>
                  <a:pt x="343" y="410"/>
                  <a:pt x="322" y="435"/>
                  <a:pt x="303" y="461"/>
                </a:cubicBezTo>
                <a:cubicBezTo>
                  <a:pt x="147" y="420"/>
                  <a:pt x="147" y="420"/>
                  <a:pt x="147" y="420"/>
                </a:cubicBezTo>
                <a:cubicBezTo>
                  <a:pt x="89" y="522"/>
                  <a:pt x="89" y="522"/>
                  <a:pt x="89" y="522"/>
                </a:cubicBezTo>
                <a:cubicBezTo>
                  <a:pt x="206" y="634"/>
                  <a:pt x="206" y="634"/>
                  <a:pt x="206" y="634"/>
                </a:cubicBezTo>
                <a:cubicBezTo>
                  <a:pt x="192" y="668"/>
                  <a:pt x="181" y="702"/>
                  <a:pt x="173" y="737"/>
                </a:cubicBezTo>
                <a:cubicBezTo>
                  <a:pt x="13" y="760"/>
                  <a:pt x="13" y="760"/>
                  <a:pt x="13" y="760"/>
                </a:cubicBezTo>
                <a:cubicBezTo>
                  <a:pt x="0" y="877"/>
                  <a:pt x="0" y="877"/>
                  <a:pt x="0" y="877"/>
                </a:cubicBezTo>
                <a:cubicBezTo>
                  <a:pt x="151" y="934"/>
                  <a:pt x="151" y="934"/>
                  <a:pt x="151" y="934"/>
                </a:cubicBezTo>
                <a:cubicBezTo>
                  <a:pt x="151" y="967"/>
                  <a:pt x="154" y="1000"/>
                  <a:pt x="159" y="1032"/>
                </a:cubicBezTo>
                <a:cubicBezTo>
                  <a:pt x="17" y="1115"/>
                  <a:pt x="17" y="1115"/>
                  <a:pt x="17" y="1115"/>
                </a:cubicBezTo>
                <a:cubicBezTo>
                  <a:pt x="49" y="1227"/>
                  <a:pt x="49" y="1227"/>
                  <a:pt x="49" y="1227"/>
                </a:cubicBezTo>
                <a:cubicBezTo>
                  <a:pt x="212" y="1223"/>
                  <a:pt x="212" y="1223"/>
                  <a:pt x="212" y="1223"/>
                </a:cubicBezTo>
                <a:cubicBezTo>
                  <a:pt x="227" y="1257"/>
                  <a:pt x="243" y="1289"/>
                  <a:pt x="262" y="1320"/>
                </a:cubicBezTo>
                <a:cubicBezTo>
                  <a:pt x="166" y="1449"/>
                  <a:pt x="166" y="1449"/>
                  <a:pt x="166" y="1449"/>
                </a:cubicBezTo>
                <a:cubicBezTo>
                  <a:pt x="239" y="1540"/>
                  <a:pt x="239" y="1540"/>
                  <a:pt x="239" y="1540"/>
                </a:cubicBezTo>
                <a:cubicBezTo>
                  <a:pt x="386" y="1474"/>
                  <a:pt x="386" y="1474"/>
                  <a:pt x="386" y="1474"/>
                </a:cubicBezTo>
                <a:cubicBezTo>
                  <a:pt x="410" y="1497"/>
                  <a:pt x="435" y="1518"/>
                  <a:pt x="461" y="1538"/>
                </a:cubicBezTo>
                <a:cubicBezTo>
                  <a:pt x="420" y="1694"/>
                  <a:pt x="420" y="1694"/>
                  <a:pt x="420" y="1694"/>
                </a:cubicBezTo>
                <a:cubicBezTo>
                  <a:pt x="522" y="1751"/>
                  <a:pt x="522" y="1751"/>
                  <a:pt x="522" y="1751"/>
                </a:cubicBezTo>
                <a:cubicBezTo>
                  <a:pt x="634" y="1635"/>
                  <a:pt x="634" y="1635"/>
                  <a:pt x="634" y="1635"/>
                </a:cubicBezTo>
                <a:cubicBezTo>
                  <a:pt x="667" y="1648"/>
                  <a:pt x="702" y="1659"/>
                  <a:pt x="737" y="1668"/>
                </a:cubicBezTo>
                <a:cubicBezTo>
                  <a:pt x="760" y="1827"/>
                  <a:pt x="760" y="1827"/>
                  <a:pt x="760" y="1827"/>
                </a:cubicBezTo>
                <a:cubicBezTo>
                  <a:pt x="876" y="1840"/>
                  <a:pt x="876" y="1840"/>
                  <a:pt x="876" y="1840"/>
                </a:cubicBezTo>
                <a:cubicBezTo>
                  <a:pt x="934" y="1690"/>
                  <a:pt x="934" y="1690"/>
                  <a:pt x="934" y="1690"/>
                </a:cubicBezTo>
                <a:cubicBezTo>
                  <a:pt x="967" y="1689"/>
                  <a:pt x="1000" y="1687"/>
                  <a:pt x="1032" y="1682"/>
                </a:cubicBezTo>
                <a:cubicBezTo>
                  <a:pt x="1114" y="1823"/>
                  <a:pt x="1114" y="1823"/>
                  <a:pt x="1114" y="1823"/>
                </a:cubicBezTo>
                <a:cubicBezTo>
                  <a:pt x="1227" y="1791"/>
                  <a:pt x="1227" y="1791"/>
                  <a:pt x="1227" y="1791"/>
                </a:cubicBezTo>
                <a:cubicBezTo>
                  <a:pt x="1223" y="1628"/>
                  <a:pt x="1223" y="1628"/>
                  <a:pt x="1223" y="1628"/>
                </a:cubicBezTo>
                <a:cubicBezTo>
                  <a:pt x="1256" y="1614"/>
                  <a:pt x="1289" y="1597"/>
                  <a:pt x="1319" y="1579"/>
                </a:cubicBezTo>
                <a:cubicBezTo>
                  <a:pt x="1448" y="1675"/>
                  <a:pt x="1448" y="1675"/>
                  <a:pt x="1448" y="1675"/>
                </a:cubicBezTo>
                <a:cubicBezTo>
                  <a:pt x="1540" y="1602"/>
                  <a:pt x="1540" y="1602"/>
                  <a:pt x="1540" y="1602"/>
                </a:cubicBezTo>
                <a:cubicBezTo>
                  <a:pt x="1474" y="1455"/>
                  <a:pt x="1474" y="1455"/>
                  <a:pt x="1474" y="1455"/>
                </a:cubicBezTo>
                <a:cubicBezTo>
                  <a:pt x="1497" y="1431"/>
                  <a:pt x="1518" y="1406"/>
                  <a:pt x="1538" y="1380"/>
                </a:cubicBezTo>
                <a:cubicBezTo>
                  <a:pt x="1694" y="1420"/>
                  <a:pt x="1694" y="1420"/>
                  <a:pt x="1694" y="1420"/>
                </a:cubicBezTo>
                <a:cubicBezTo>
                  <a:pt x="1751" y="1318"/>
                  <a:pt x="1751" y="1318"/>
                  <a:pt x="1751" y="1318"/>
                </a:cubicBezTo>
                <a:cubicBezTo>
                  <a:pt x="1635" y="1207"/>
                  <a:pt x="1635" y="1207"/>
                  <a:pt x="1635" y="1207"/>
                </a:cubicBezTo>
                <a:cubicBezTo>
                  <a:pt x="1648" y="1173"/>
                  <a:pt x="1659" y="1139"/>
                  <a:pt x="1668" y="1104"/>
                </a:cubicBezTo>
                <a:lnTo>
                  <a:pt x="1827" y="1080"/>
                </a:lnTo>
                <a:close/>
                <a:moveTo>
                  <a:pt x="1081" y="1490"/>
                </a:moveTo>
                <a:cubicBezTo>
                  <a:pt x="766" y="1579"/>
                  <a:pt x="439" y="1396"/>
                  <a:pt x="350" y="1081"/>
                </a:cubicBezTo>
                <a:cubicBezTo>
                  <a:pt x="262" y="767"/>
                  <a:pt x="445" y="439"/>
                  <a:pt x="759" y="351"/>
                </a:cubicBezTo>
                <a:cubicBezTo>
                  <a:pt x="1074" y="262"/>
                  <a:pt x="1401" y="445"/>
                  <a:pt x="1490" y="760"/>
                </a:cubicBezTo>
                <a:cubicBezTo>
                  <a:pt x="1579" y="1074"/>
                  <a:pt x="1396" y="1401"/>
                  <a:pt x="1081" y="1490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bg1"/>
            </a:solidFill>
            <a:round/>
          </a:ln>
        </p:spPr>
        <p:txBody>
          <a:bodyPr lIns="91412" tIns="45707" rIns="91412" bIns="45707"/>
          <a:lstStyle/>
          <a:p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154638" name="Freeform 241"/>
          <p:cNvSpPr>
            <a:spLocks noEditPoints="1"/>
          </p:cNvSpPr>
          <p:nvPr/>
        </p:nvSpPr>
        <p:spPr bwMode="auto">
          <a:xfrm>
            <a:off x="1154115" y="3178179"/>
            <a:ext cx="1682751" cy="1682751"/>
          </a:xfrm>
          <a:custGeom>
            <a:avLst/>
            <a:gdLst>
              <a:gd name="T0" fmla="*/ 2147483647 w 1335"/>
              <a:gd name="T1" fmla="*/ 2147483647 h 1335"/>
              <a:gd name="T2" fmla="*/ 2147483647 w 1335"/>
              <a:gd name="T3" fmla="*/ 2147483647 h 1335"/>
              <a:gd name="T4" fmla="*/ 2147483647 w 1335"/>
              <a:gd name="T5" fmla="*/ 2147483647 h 1335"/>
              <a:gd name="T6" fmla="*/ 2147483647 w 1335"/>
              <a:gd name="T7" fmla="*/ 2147483647 h 1335"/>
              <a:gd name="T8" fmla="*/ 2147483647 w 1335"/>
              <a:gd name="T9" fmla="*/ 2147483647 h 1335"/>
              <a:gd name="T10" fmla="*/ 2147483647 w 1335"/>
              <a:gd name="T11" fmla="*/ 2147483647 h 1335"/>
              <a:gd name="T12" fmla="*/ 2147483647 w 1335"/>
              <a:gd name="T13" fmla="*/ 2147483647 h 1335"/>
              <a:gd name="T14" fmla="*/ 2147483647 w 1335"/>
              <a:gd name="T15" fmla="*/ 2147483647 h 1335"/>
              <a:gd name="T16" fmla="*/ 2147483647 w 1335"/>
              <a:gd name="T17" fmla="*/ 0 h 1335"/>
              <a:gd name="T18" fmla="*/ 2147483647 w 1335"/>
              <a:gd name="T19" fmla="*/ 2147483647 h 1335"/>
              <a:gd name="T20" fmla="*/ 2147483647 w 1335"/>
              <a:gd name="T21" fmla="*/ 2147483647 h 1335"/>
              <a:gd name="T22" fmla="*/ 2147483647 w 1335"/>
              <a:gd name="T23" fmla="*/ 2147483647 h 1335"/>
              <a:gd name="T24" fmla="*/ 2147483647 w 1335"/>
              <a:gd name="T25" fmla="*/ 2147483647 h 1335"/>
              <a:gd name="T26" fmla="*/ 2147483647 w 1335"/>
              <a:gd name="T27" fmla="*/ 2147483647 h 1335"/>
              <a:gd name="T28" fmla="*/ 2147483647 w 1335"/>
              <a:gd name="T29" fmla="*/ 2147483647 h 1335"/>
              <a:gd name="T30" fmla="*/ 2147483647 w 1335"/>
              <a:gd name="T31" fmla="*/ 2147483647 h 1335"/>
              <a:gd name="T32" fmla="*/ 0 w 1335"/>
              <a:gd name="T33" fmla="*/ 2147483647 h 1335"/>
              <a:gd name="T34" fmla="*/ 2147483647 w 1335"/>
              <a:gd name="T35" fmla="*/ 2147483647 h 1335"/>
              <a:gd name="T36" fmla="*/ 2147483647 w 1335"/>
              <a:gd name="T37" fmla="*/ 2147483647 h 1335"/>
              <a:gd name="T38" fmla="*/ 2147483647 w 1335"/>
              <a:gd name="T39" fmla="*/ 2147483647 h 1335"/>
              <a:gd name="T40" fmla="*/ 2147483647 w 1335"/>
              <a:gd name="T41" fmla="*/ 2147483647 h 1335"/>
              <a:gd name="T42" fmla="*/ 2147483647 w 1335"/>
              <a:gd name="T43" fmla="*/ 2147483647 h 1335"/>
              <a:gd name="T44" fmla="*/ 2147483647 w 1335"/>
              <a:gd name="T45" fmla="*/ 2147483647 h 1335"/>
              <a:gd name="T46" fmla="*/ 2147483647 w 1335"/>
              <a:gd name="T47" fmla="*/ 2147483647 h 1335"/>
              <a:gd name="T48" fmla="*/ 2147483647 w 1335"/>
              <a:gd name="T49" fmla="*/ 2147483647 h 1335"/>
              <a:gd name="T50" fmla="*/ 2147483647 w 1335"/>
              <a:gd name="T51" fmla="*/ 2147483647 h 1335"/>
              <a:gd name="T52" fmla="*/ 2147483647 w 1335"/>
              <a:gd name="T53" fmla="*/ 2147483647 h 1335"/>
              <a:gd name="T54" fmla="*/ 2147483647 w 1335"/>
              <a:gd name="T55" fmla="*/ 2147483647 h 1335"/>
              <a:gd name="T56" fmla="*/ 2147483647 w 1335"/>
              <a:gd name="T57" fmla="*/ 2147483647 h 1335"/>
              <a:gd name="T58" fmla="*/ 2147483647 w 1335"/>
              <a:gd name="T59" fmla="*/ 2147483647 h 1335"/>
              <a:gd name="T60" fmla="*/ 2147483647 w 1335"/>
              <a:gd name="T61" fmla="*/ 2147483647 h 1335"/>
              <a:gd name="T62" fmla="*/ 2147483647 w 1335"/>
              <a:gd name="T63" fmla="*/ 2147483647 h 1335"/>
              <a:gd name="T64" fmla="*/ 2147483647 w 1335"/>
              <a:gd name="T65" fmla="*/ 2147483647 h 1335"/>
              <a:gd name="T66" fmla="*/ 2147483647 w 1335"/>
              <a:gd name="T67" fmla="*/ 2147483647 h 1335"/>
              <a:gd name="T68" fmla="*/ 2147483647 w 1335"/>
              <a:gd name="T69" fmla="*/ 2147483647 h 1335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w 1335"/>
              <a:gd name="T106" fmla="*/ 0 h 1335"/>
              <a:gd name="T107" fmla="*/ 1335 w 1335"/>
              <a:gd name="T108" fmla="*/ 1335 h 1335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T105" t="T106" r="T107" b="T108"/>
            <a:pathLst>
              <a:path w="1335" h="1335">
                <a:moveTo>
                  <a:pt x="1326" y="784"/>
                </a:moveTo>
                <a:cubicBezTo>
                  <a:pt x="1335" y="699"/>
                  <a:pt x="1335" y="699"/>
                  <a:pt x="1335" y="699"/>
                </a:cubicBezTo>
                <a:cubicBezTo>
                  <a:pt x="1226" y="658"/>
                  <a:pt x="1226" y="658"/>
                  <a:pt x="1226" y="658"/>
                </a:cubicBezTo>
                <a:cubicBezTo>
                  <a:pt x="1226" y="634"/>
                  <a:pt x="1224" y="610"/>
                  <a:pt x="1220" y="586"/>
                </a:cubicBezTo>
                <a:cubicBezTo>
                  <a:pt x="1323" y="527"/>
                  <a:pt x="1323" y="527"/>
                  <a:pt x="1323" y="527"/>
                </a:cubicBezTo>
                <a:cubicBezTo>
                  <a:pt x="1300" y="445"/>
                  <a:pt x="1300" y="445"/>
                  <a:pt x="1300" y="445"/>
                </a:cubicBezTo>
                <a:cubicBezTo>
                  <a:pt x="1181" y="448"/>
                  <a:pt x="1181" y="448"/>
                  <a:pt x="1181" y="448"/>
                </a:cubicBezTo>
                <a:cubicBezTo>
                  <a:pt x="1171" y="424"/>
                  <a:pt x="1159" y="400"/>
                  <a:pt x="1145" y="378"/>
                </a:cubicBezTo>
                <a:cubicBezTo>
                  <a:pt x="1215" y="284"/>
                  <a:pt x="1215" y="284"/>
                  <a:pt x="1215" y="284"/>
                </a:cubicBezTo>
                <a:cubicBezTo>
                  <a:pt x="1162" y="218"/>
                  <a:pt x="1162" y="218"/>
                  <a:pt x="1162" y="218"/>
                </a:cubicBezTo>
                <a:cubicBezTo>
                  <a:pt x="1055" y="266"/>
                  <a:pt x="1055" y="266"/>
                  <a:pt x="1055" y="266"/>
                </a:cubicBezTo>
                <a:cubicBezTo>
                  <a:pt x="1038" y="249"/>
                  <a:pt x="1020" y="234"/>
                  <a:pt x="1001" y="219"/>
                </a:cubicBezTo>
                <a:cubicBezTo>
                  <a:pt x="1031" y="106"/>
                  <a:pt x="1031" y="106"/>
                  <a:pt x="1031" y="106"/>
                </a:cubicBezTo>
                <a:cubicBezTo>
                  <a:pt x="956" y="65"/>
                  <a:pt x="956" y="65"/>
                  <a:pt x="956" y="65"/>
                </a:cubicBezTo>
                <a:cubicBezTo>
                  <a:pt x="875" y="149"/>
                  <a:pt x="875" y="149"/>
                  <a:pt x="875" y="149"/>
                </a:cubicBezTo>
                <a:cubicBezTo>
                  <a:pt x="851" y="139"/>
                  <a:pt x="826" y="131"/>
                  <a:pt x="801" y="125"/>
                </a:cubicBezTo>
                <a:cubicBezTo>
                  <a:pt x="784" y="9"/>
                  <a:pt x="784" y="9"/>
                  <a:pt x="784" y="9"/>
                </a:cubicBezTo>
                <a:cubicBezTo>
                  <a:pt x="699" y="0"/>
                  <a:pt x="699" y="0"/>
                  <a:pt x="699" y="0"/>
                </a:cubicBezTo>
                <a:cubicBezTo>
                  <a:pt x="658" y="109"/>
                  <a:pt x="658" y="109"/>
                  <a:pt x="658" y="109"/>
                </a:cubicBezTo>
                <a:cubicBezTo>
                  <a:pt x="634" y="109"/>
                  <a:pt x="610" y="111"/>
                  <a:pt x="586" y="115"/>
                </a:cubicBezTo>
                <a:cubicBezTo>
                  <a:pt x="527" y="12"/>
                  <a:pt x="527" y="12"/>
                  <a:pt x="527" y="12"/>
                </a:cubicBezTo>
                <a:cubicBezTo>
                  <a:pt x="445" y="35"/>
                  <a:pt x="445" y="35"/>
                  <a:pt x="445" y="35"/>
                </a:cubicBezTo>
                <a:cubicBezTo>
                  <a:pt x="448" y="154"/>
                  <a:pt x="448" y="154"/>
                  <a:pt x="448" y="154"/>
                </a:cubicBezTo>
                <a:cubicBezTo>
                  <a:pt x="424" y="164"/>
                  <a:pt x="400" y="176"/>
                  <a:pt x="378" y="190"/>
                </a:cubicBezTo>
                <a:cubicBezTo>
                  <a:pt x="284" y="120"/>
                  <a:pt x="284" y="120"/>
                  <a:pt x="284" y="120"/>
                </a:cubicBezTo>
                <a:cubicBezTo>
                  <a:pt x="218" y="173"/>
                  <a:pt x="218" y="173"/>
                  <a:pt x="218" y="173"/>
                </a:cubicBezTo>
                <a:cubicBezTo>
                  <a:pt x="266" y="280"/>
                  <a:pt x="266" y="280"/>
                  <a:pt x="266" y="280"/>
                </a:cubicBezTo>
                <a:cubicBezTo>
                  <a:pt x="249" y="297"/>
                  <a:pt x="234" y="315"/>
                  <a:pt x="220" y="334"/>
                </a:cubicBezTo>
                <a:cubicBezTo>
                  <a:pt x="106" y="305"/>
                  <a:pt x="106" y="305"/>
                  <a:pt x="106" y="305"/>
                </a:cubicBezTo>
                <a:cubicBezTo>
                  <a:pt x="65" y="379"/>
                  <a:pt x="65" y="379"/>
                  <a:pt x="65" y="379"/>
                </a:cubicBezTo>
                <a:cubicBezTo>
                  <a:pt x="149" y="460"/>
                  <a:pt x="149" y="460"/>
                  <a:pt x="149" y="460"/>
                </a:cubicBezTo>
                <a:cubicBezTo>
                  <a:pt x="139" y="484"/>
                  <a:pt x="131" y="509"/>
                  <a:pt x="125" y="535"/>
                </a:cubicBezTo>
                <a:cubicBezTo>
                  <a:pt x="9" y="551"/>
                  <a:pt x="9" y="551"/>
                  <a:pt x="9" y="551"/>
                </a:cubicBezTo>
                <a:cubicBezTo>
                  <a:pt x="0" y="636"/>
                  <a:pt x="0" y="636"/>
                  <a:pt x="0" y="636"/>
                </a:cubicBezTo>
                <a:cubicBezTo>
                  <a:pt x="109" y="678"/>
                  <a:pt x="109" y="678"/>
                  <a:pt x="109" y="678"/>
                </a:cubicBezTo>
                <a:cubicBezTo>
                  <a:pt x="110" y="701"/>
                  <a:pt x="111" y="725"/>
                  <a:pt x="115" y="749"/>
                </a:cubicBezTo>
                <a:cubicBezTo>
                  <a:pt x="12" y="809"/>
                  <a:pt x="12" y="809"/>
                  <a:pt x="12" y="809"/>
                </a:cubicBezTo>
                <a:cubicBezTo>
                  <a:pt x="35" y="890"/>
                  <a:pt x="35" y="890"/>
                  <a:pt x="35" y="890"/>
                </a:cubicBezTo>
                <a:cubicBezTo>
                  <a:pt x="154" y="887"/>
                  <a:pt x="154" y="887"/>
                  <a:pt x="154" y="887"/>
                </a:cubicBezTo>
                <a:cubicBezTo>
                  <a:pt x="164" y="912"/>
                  <a:pt x="177" y="935"/>
                  <a:pt x="190" y="957"/>
                </a:cubicBezTo>
                <a:cubicBezTo>
                  <a:pt x="120" y="1051"/>
                  <a:pt x="120" y="1051"/>
                  <a:pt x="120" y="1051"/>
                </a:cubicBezTo>
                <a:cubicBezTo>
                  <a:pt x="173" y="1117"/>
                  <a:pt x="173" y="1117"/>
                  <a:pt x="173" y="1117"/>
                </a:cubicBezTo>
                <a:cubicBezTo>
                  <a:pt x="280" y="1070"/>
                  <a:pt x="280" y="1070"/>
                  <a:pt x="280" y="1070"/>
                </a:cubicBezTo>
                <a:cubicBezTo>
                  <a:pt x="297" y="1086"/>
                  <a:pt x="315" y="1102"/>
                  <a:pt x="334" y="1116"/>
                </a:cubicBezTo>
                <a:cubicBezTo>
                  <a:pt x="305" y="1229"/>
                  <a:pt x="305" y="1229"/>
                  <a:pt x="305" y="1229"/>
                </a:cubicBezTo>
                <a:cubicBezTo>
                  <a:pt x="379" y="1270"/>
                  <a:pt x="379" y="1270"/>
                  <a:pt x="379" y="1270"/>
                </a:cubicBezTo>
                <a:cubicBezTo>
                  <a:pt x="460" y="1186"/>
                  <a:pt x="460" y="1186"/>
                  <a:pt x="460" y="1186"/>
                </a:cubicBezTo>
                <a:cubicBezTo>
                  <a:pt x="484" y="1196"/>
                  <a:pt x="509" y="1204"/>
                  <a:pt x="535" y="1210"/>
                </a:cubicBezTo>
                <a:cubicBezTo>
                  <a:pt x="551" y="1326"/>
                  <a:pt x="551" y="1326"/>
                  <a:pt x="551" y="1326"/>
                </a:cubicBezTo>
                <a:cubicBezTo>
                  <a:pt x="636" y="1335"/>
                  <a:pt x="636" y="1335"/>
                  <a:pt x="636" y="1335"/>
                </a:cubicBezTo>
                <a:cubicBezTo>
                  <a:pt x="678" y="1226"/>
                  <a:pt x="678" y="1226"/>
                  <a:pt x="678" y="1226"/>
                </a:cubicBezTo>
                <a:cubicBezTo>
                  <a:pt x="701" y="1226"/>
                  <a:pt x="725" y="1224"/>
                  <a:pt x="749" y="1220"/>
                </a:cubicBezTo>
                <a:cubicBezTo>
                  <a:pt x="808" y="1323"/>
                  <a:pt x="808" y="1323"/>
                  <a:pt x="808" y="1323"/>
                </a:cubicBezTo>
                <a:cubicBezTo>
                  <a:pt x="890" y="1299"/>
                  <a:pt x="890" y="1299"/>
                  <a:pt x="890" y="1299"/>
                </a:cubicBezTo>
                <a:cubicBezTo>
                  <a:pt x="887" y="1181"/>
                  <a:pt x="887" y="1181"/>
                  <a:pt x="887" y="1181"/>
                </a:cubicBezTo>
                <a:cubicBezTo>
                  <a:pt x="912" y="1171"/>
                  <a:pt x="935" y="1159"/>
                  <a:pt x="957" y="1145"/>
                </a:cubicBezTo>
                <a:cubicBezTo>
                  <a:pt x="1051" y="1215"/>
                  <a:pt x="1051" y="1215"/>
                  <a:pt x="1051" y="1215"/>
                </a:cubicBezTo>
                <a:cubicBezTo>
                  <a:pt x="1117" y="1162"/>
                  <a:pt x="1117" y="1162"/>
                  <a:pt x="1117" y="1162"/>
                </a:cubicBezTo>
                <a:cubicBezTo>
                  <a:pt x="1070" y="1055"/>
                  <a:pt x="1070" y="1055"/>
                  <a:pt x="1070" y="1055"/>
                </a:cubicBezTo>
                <a:cubicBezTo>
                  <a:pt x="1086" y="1038"/>
                  <a:pt x="1102" y="1020"/>
                  <a:pt x="1116" y="1001"/>
                </a:cubicBezTo>
                <a:cubicBezTo>
                  <a:pt x="1229" y="1031"/>
                  <a:pt x="1229" y="1031"/>
                  <a:pt x="1229" y="1031"/>
                </a:cubicBezTo>
                <a:cubicBezTo>
                  <a:pt x="1271" y="956"/>
                  <a:pt x="1271" y="956"/>
                  <a:pt x="1271" y="956"/>
                </a:cubicBezTo>
                <a:cubicBezTo>
                  <a:pt x="1186" y="875"/>
                  <a:pt x="1186" y="875"/>
                  <a:pt x="1186" y="875"/>
                </a:cubicBezTo>
                <a:cubicBezTo>
                  <a:pt x="1196" y="851"/>
                  <a:pt x="1204" y="826"/>
                  <a:pt x="1210" y="801"/>
                </a:cubicBezTo>
                <a:lnTo>
                  <a:pt x="1326" y="784"/>
                </a:lnTo>
                <a:close/>
                <a:moveTo>
                  <a:pt x="776" y="1050"/>
                </a:moveTo>
                <a:cubicBezTo>
                  <a:pt x="565" y="1109"/>
                  <a:pt x="345" y="986"/>
                  <a:pt x="286" y="775"/>
                </a:cubicBezTo>
                <a:cubicBezTo>
                  <a:pt x="226" y="564"/>
                  <a:pt x="349" y="345"/>
                  <a:pt x="560" y="286"/>
                </a:cubicBezTo>
                <a:cubicBezTo>
                  <a:pt x="771" y="226"/>
                  <a:pt x="990" y="349"/>
                  <a:pt x="1050" y="560"/>
                </a:cubicBezTo>
                <a:cubicBezTo>
                  <a:pt x="1109" y="771"/>
                  <a:pt x="987" y="990"/>
                  <a:pt x="776" y="1050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bg1"/>
            </a:solidFill>
            <a:round/>
          </a:ln>
        </p:spPr>
        <p:txBody>
          <a:bodyPr lIns="91412" tIns="45707" rIns="91412" bIns="45707"/>
          <a:lstStyle/>
          <a:p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52236" name="Freeform 247"/>
          <p:cNvSpPr>
            <a:spLocks noEditPoints="1"/>
          </p:cNvSpPr>
          <p:nvPr/>
        </p:nvSpPr>
        <p:spPr bwMode="auto">
          <a:xfrm>
            <a:off x="3463927" y="4513264"/>
            <a:ext cx="630237" cy="628651"/>
          </a:xfrm>
          <a:custGeom>
            <a:avLst/>
            <a:gdLst>
              <a:gd name="T0" fmla="*/ 2147483647 w 500"/>
              <a:gd name="T1" fmla="*/ 2147483647 h 499"/>
              <a:gd name="T2" fmla="*/ 0 w 500"/>
              <a:gd name="T3" fmla="*/ 2147483647 h 499"/>
              <a:gd name="T4" fmla="*/ 2147483647 w 500"/>
              <a:gd name="T5" fmla="*/ 0 h 499"/>
              <a:gd name="T6" fmla="*/ 2147483647 w 500"/>
              <a:gd name="T7" fmla="*/ 2147483647 h 499"/>
              <a:gd name="T8" fmla="*/ 2147483647 w 500"/>
              <a:gd name="T9" fmla="*/ 2147483647 h 499"/>
              <a:gd name="T10" fmla="*/ 2147483647 w 500"/>
              <a:gd name="T11" fmla="*/ 2147483647 h 499"/>
              <a:gd name="T12" fmla="*/ 2147483647 w 500"/>
              <a:gd name="T13" fmla="*/ 2147483647 h 499"/>
              <a:gd name="T14" fmla="*/ 2147483647 w 500"/>
              <a:gd name="T15" fmla="*/ 2147483647 h 499"/>
              <a:gd name="T16" fmla="*/ 2147483647 w 500"/>
              <a:gd name="T17" fmla="*/ 2147483647 h 499"/>
              <a:gd name="T18" fmla="*/ 2147483647 w 500"/>
              <a:gd name="T19" fmla="*/ 2147483647 h 49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500"/>
              <a:gd name="T31" fmla="*/ 0 h 499"/>
              <a:gd name="T32" fmla="*/ 500 w 500"/>
              <a:gd name="T33" fmla="*/ 499 h 499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500" h="499">
                <a:moveTo>
                  <a:pt x="250" y="499"/>
                </a:moveTo>
                <a:cubicBezTo>
                  <a:pt x="112" y="499"/>
                  <a:pt x="0" y="387"/>
                  <a:pt x="0" y="249"/>
                </a:cubicBezTo>
                <a:cubicBezTo>
                  <a:pt x="0" y="112"/>
                  <a:pt x="112" y="0"/>
                  <a:pt x="250" y="0"/>
                </a:cubicBezTo>
                <a:cubicBezTo>
                  <a:pt x="388" y="0"/>
                  <a:pt x="500" y="112"/>
                  <a:pt x="500" y="249"/>
                </a:cubicBezTo>
                <a:cubicBezTo>
                  <a:pt x="500" y="387"/>
                  <a:pt x="388" y="499"/>
                  <a:pt x="250" y="499"/>
                </a:cubicBezTo>
                <a:close/>
                <a:moveTo>
                  <a:pt x="250" y="140"/>
                </a:moveTo>
                <a:cubicBezTo>
                  <a:pt x="190" y="140"/>
                  <a:pt x="140" y="189"/>
                  <a:pt x="140" y="249"/>
                </a:cubicBezTo>
                <a:cubicBezTo>
                  <a:pt x="140" y="310"/>
                  <a:pt x="190" y="359"/>
                  <a:pt x="250" y="359"/>
                </a:cubicBezTo>
                <a:cubicBezTo>
                  <a:pt x="311" y="359"/>
                  <a:pt x="360" y="310"/>
                  <a:pt x="360" y="249"/>
                </a:cubicBezTo>
                <a:cubicBezTo>
                  <a:pt x="360" y="189"/>
                  <a:pt x="311" y="140"/>
                  <a:pt x="250" y="140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bg1"/>
            </a:solidFill>
            <a:round/>
          </a:ln>
        </p:spPr>
        <p:txBody>
          <a:bodyPr lIns="91412" tIns="45707" rIns="91412" bIns="45707"/>
          <a:lstStyle/>
          <a:p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52237" name="Freeform 248"/>
          <p:cNvSpPr>
            <a:spLocks noEditPoints="1"/>
          </p:cNvSpPr>
          <p:nvPr/>
        </p:nvSpPr>
        <p:spPr bwMode="auto">
          <a:xfrm>
            <a:off x="5561016" y="3392494"/>
            <a:ext cx="722313" cy="725487"/>
          </a:xfrm>
          <a:custGeom>
            <a:avLst/>
            <a:gdLst>
              <a:gd name="T0" fmla="*/ 2147483647 w 574"/>
              <a:gd name="T1" fmla="*/ 2147483647 h 575"/>
              <a:gd name="T2" fmla="*/ 0 w 574"/>
              <a:gd name="T3" fmla="*/ 2147483647 h 575"/>
              <a:gd name="T4" fmla="*/ 2147483647 w 574"/>
              <a:gd name="T5" fmla="*/ 0 h 575"/>
              <a:gd name="T6" fmla="*/ 2147483647 w 574"/>
              <a:gd name="T7" fmla="*/ 2147483647 h 575"/>
              <a:gd name="T8" fmla="*/ 2147483647 w 574"/>
              <a:gd name="T9" fmla="*/ 2147483647 h 575"/>
              <a:gd name="T10" fmla="*/ 2147483647 w 574"/>
              <a:gd name="T11" fmla="*/ 2147483647 h 575"/>
              <a:gd name="T12" fmla="*/ 2147483647 w 574"/>
              <a:gd name="T13" fmla="*/ 2147483647 h 575"/>
              <a:gd name="T14" fmla="*/ 2147483647 w 574"/>
              <a:gd name="T15" fmla="*/ 2147483647 h 575"/>
              <a:gd name="T16" fmla="*/ 2147483647 w 574"/>
              <a:gd name="T17" fmla="*/ 2147483647 h 575"/>
              <a:gd name="T18" fmla="*/ 2147483647 w 574"/>
              <a:gd name="T19" fmla="*/ 2147483647 h 57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574"/>
              <a:gd name="T31" fmla="*/ 0 h 575"/>
              <a:gd name="T32" fmla="*/ 574 w 574"/>
              <a:gd name="T33" fmla="*/ 575 h 575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574" h="575">
                <a:moveTo>
                  <a:pt x="287" y="575"/>
                </a:moveTo>
                <a:cubicBezTo>
                  <a:pt x="129" y="575"/>
                  <a:pt x="0" y="446"/>
                  <a:pt x="0" y="287"/>
                </a:cubicBezTo>
                <a:cubicBezTo>
                  <a:pt x="0" y="129"/>
                  <a:pt x="129" y="0"/>
                  <a:pt x="287" y="0"/>
                </a:cubicBezTo>
                <a:cubicBezTo>
                  <a:pt x="446" y="0"/>
                  <a:pt x="574" y="129"/>
                  <a:pt x="574" y="287"/>
                </a:cubicBezTo>
                <a:cubicBezTo>
                  <a:pt x="574" y="446"/>
                  <a:pt x="446" y="575"/>
                  <a:pt x="287" y="575"/>
                </a:cubicBezTo>
                <a:close/>
                <a:moveTo>
                  <a:pt x="287" y="160"/>
                </a:moveTo>
                <a:cubicBezTo>
                  <a:pt x="217" y="160"/>
                  <a:pt x="160" y="217"/>
                  <a:pt x="160" y="287"/>
                </a:cubicBezTo>
                <a:cubicBezTo>
                  <a:pt x="160" y="358"/>
                  <a:pt x="217" y="415"/>
                  <a:pt x="287" y="415"/>
                </a:cubicBezTo>
                <a:cubicBezTo>
                  <a:pt x="357" y="415"/>
                  <a:pt x="414" y="358"/>
                  <a:pt x="414" y="287"/>
                </a:cubicBezTo>
                <a:cubicBezTo>
                  <a:pt x="414" y="217"/>
                  <a:pt x="357" y="160"/>
                  <a:pt x="287" y="160"/>
                </a:cubicBezTo>
                <a:close/>
              </a:path>
            </a:pathLst>
          </a:custGeom>
          <a:solidFill>
            <a:schemeClr val="accent3"/>
          </a:solidFill>
          <a:ln w="25400">
            <a:solidFill>
              <a:schemeClr val="bg1"/>
            </a:solidFill>
            <a:round/>
          </a:ln>
        </p:spPr>
        <p:txBody>
          <a:bodyPr lIns="91412" tIns="45707" rIns="91412" bIns="45707"/>
          <a:lstStyle/>
          <a:p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154641" name="Freeform 249"/>
          <p:cNvSpPr>
            <a:spLocks noEditPoints="1"/>
          </p:cNvSpPr>
          <p:nvPr/>
        </p:nvSpPr>
        <p:spPr bwMode="auto">
          <a:xfrm>
            <a:off x="1768475" y="3794125"/>
            <a:ext cx="457200" cy="457200"/>
          </a:xfrm>
          <a:custGeom>
            <a:avLst/>
            <a:gdLst>
              <a:gd name="T0" fmla="*/ 2147483647 w 363"/>
              <a:gd name="T1" fmla="*/ 2147483647 h 363"/>
              <a:gd name="T2" fmla="*/ 0 w 363"/>
              <a:gd name="T3" fmla="*/ 2147483647 h 363"/>
              <a:gd name="T4" fmla="*/ 2147483647 w 363"/>
              <a:gd name="T5" fmla="*/ 0 h 363"/>
              <a:gd name="T6" fmla="*/ 2147483647 w 363"/>
              <a:gd name="T7" fmla="*/ 2147483647 h 363"/>
              <a:gd name="T8" fmla="*/ 2147483647 w 363"/>
              <a:gd name="T9" fmla="*/ 2147483647 h 363"/>
              <a:gd name="T10" fmla="*/ 2147483647 w 363"/>
              <a:gd name="T11" fmla="*/ 2147483647 h 363"/>
              <a:gd name="T12" fmla="*/ 2147483647 w 363"/>
              <a:gd name="T13" fmla="*/ 2147483647 h 363"/>
              <a:gd name="T14" fmla="*/ 2147483647 w 363"/>
              <a:gd name="T15" fmla="*/ 2147483647 h 363"/>
              <a:gd name="T16" fmla="*/ 2147483647 w 363"/>
              <a:gd name="T17" fmla="*/ 2147483647 h 363"/>
              <a:gd name="T18" fmla="*/ 2147483647 w 363"/>
              <a:gd name="T19" fmla="*/ 2147483647 h 363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363"/>
              <a:gd name="T31" fmla="*/ 0 h 363"/>
              <a:gd name="T32" fmla="*/ 363 w 363"/>
              <a:gd name="T33" fmla="*/ 363 h 363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363" h="363">
                <a:moveTo>
                  <a:pt x="181" y="363"/>
                </a:moveTo>
                <a:cubicBezTo>
                  <a:pt x="81" y="363"/>
                  <a:pt x="0" y="282"/>
                  <a:pt x="0" y="181"/>
                </a:cubicBezTo>
                <a:cubicBezTo>
                  <a:pt x="0" y="81"/>
                  <a:pt x="81" y="0"/>
                  <a:pt x="181" y="0"/>
                </a:cubicBezTo>
                <a:cubicBezTo>
                  <a:pt x="281" y="0"/>
                  <a:pt x="363" y="81"/>
                  <a:pt x="363" y="181"/>
                </a:cubicBezTo>
                <a:cubicBezTo>
                  <a:pt x="363" y="282"/>
                  <a:pt x="281" y="363"/>
                  <a:pt x="181" y="363"/>
                </a:cubicBezTo>
                <a:close/>
                <a:moveTo>
                  <a:pt x="181" y="120"/>
                </a:moveTo>
                <a:cubicBezTo>
                  <a:pt x="147" y="120"/>
                  <a:pt x="120" y="147"/>
                  <a:pt x="120" y="181"/>
                </a:cubicBezTo>
                <a:cubicBezTo>
                  <a:pt x="120" y="215"/>
                  <a:pt x="147" y="243"/>
                  <a:pt x="181" y="243"/>
                </a:cubicBezTo>
                <a:cubicBezTo>
                  <a:pt x="215" y="243"/>
                  <a:pt x="243" y="215"/>
                  <a:pt x="243" y="181"/>
                </a:cubicBezTo>
                <a:cubicBezTo>
                  <a:pt x="243" y="147"/>
                  <a:pt x="215" y="120"/>
                  <a:pt x="181" y="120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bg1"/>
            </a:solidFill>
            <a:round/>
          </a:ln>
        </p:spPr>
        <p:txBody>
          <a:bodyPr lIns="91412" tIns="45707" rIns="91412" bIns="45707"/>
          <a:lstStyle/>
          <a:p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74" name="TextBox 73"/>
          <p:cNvSpPr txBox="1">
            <a:spLocks noChangeArrowheads="1"/>
          </p:cNvSpPr>
          <p:nvPr/>
        </p:nvSpPr>
        <p:spPr bwMode="auto">
          <a:xfrm>
            <a:off x="1273175" y="1326515"/>
            <a:ext cx="3080385" cy="520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12" tIns="45707" rIns="91412" bIns="45707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谁将拥有其所有权？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5" name="TextBox 74"/>
          <p:cNvSpPr txBox="1">
            <a:spLocks noChangeArrowheads="1"/>
          </p:cNvSpPr>
          <p:nvPr/>
        </p:nvSpPr>
        <p:spPr bwMode="auto">
          <a:xfrm>
            <a:off x="1273179" y="1844677"/>
            <a:ext cx="2693987" cy="1447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1412" tIns="45707" rIns="91412" bIns="45707">
            <a:spAutoFit/>
          </a:bodyPr>
          <a:lstStyle/>
          <a:p>
            <a:pPr>
              <a:lnSpc>
                <a:spcPct val="110000"/>
              </a:lnSpc>
              <a:buFont typeface="Arial" panose="020B0604020202090204" pitchFamily="34" charset="0"/>
              <a:buNone/>
            </a:pPr>
            <a:r>
              <a:rPr lang="en-US" altLang="zh-CN" sz="1335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1.</a:t>
            </a:r>
            <a:r>
              <a: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当今汽车所有权模式下：导致大量交通运输从业人员失业、出租车行业受到冲击，谁来负责？</a:t>
            </a:r>
            <a:endParaRPr lang="zh-CN" altLang="en-US" sz="1335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10000"/>
              </a:lnSpc>
              <a:buFont typeface="Arial" panose="020B0604020202090204" pitchFamily="34" charset="0"/>
              <a:buNone/>
            </a:pPr>
            <a:r>
              <a:rPr lang="en-US" altLang="zh-CN" sz="1335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2.</a:t>
            </a:r>
            <a:r>
              <a: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共享模式下：谁来为汽车维修保养费用、高额使用金和保障金买单？</a:t>
            </a:r>
            <a:endParaRPr lang="zh-CN" altLang="en-US" sz="1335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54645" name="Straight Connector 82"/>
          <p:cNvCxnSpPr>
            <a:cxnSpLocks noChangeShapeType="1"/>
          </p:cNvCxnSpPr>
          <p:nvPr/>
        </p:nvCxnSpPr>
        <p:spPr bwMode="auto">
          <a:xfrm>
            <a:off x="5018093" y="5589588"/>
            <a:ext cx="2760663" cy="0"/>
          </a:xfrm>
          <a:prstGeom prst="line">
            <a:avLst/>
          </a:prstGeom>
          <a:noFill/>
          <a:ln w="25400" algn="ctr">
            <a:solidFill>
              <a:schemeClr val="tx1">
                <a:lumMod val="65000"/>
                <a:lumOff val="35000"/>
              </a:schemeClr>
            </a:solidFill>
            <a:prstDash val="sysDot"/>
            <a:miter lim="800000"/>
            <a:tailEnd type="oval" w="med" len="med"/>
          </a:ln>
        </p:spPr>
      </p:cxnSp>
      <p:grpSp>
        <p:nvGrpSpPr>
          <p:cNvPr id="2" name="Group 83"/>
          <p:cNvGrpSpPr/>
          <p:nvPr/>
        </p:nvGrpSpPr>
        <p:grpSpPr bwMode="auto">
          <a:xfrm>
            <a:off x="8396289" y="1601474"/>
            <a:ext cx="2693988" cy="2133283"/>
            <a:chOff x="8198838" y="2905235"/>
            <a:chExt cx="2694701" cy="2130963"/>
          </a:xfrm>
        </p:grpSpPr>
        <p:sp>
          <p:nvSpPr>
            <p:cNvPr id="52248" name="TextBox 84"/>
            <p:cNvSpPr txBox="1">
              <a:spLocks noChangeArrowheads="1"/>
            </p:cNvSpPr>
            <p:nvPr/>
          </p:nvSpPr>
          <p:spPr bwMode="auto">
            <a:xfrm>
              <a:off x="8198838" y="2905235"/>
              <a:ext cx="2320904" cy="52140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谁负责赔偿？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2249" name="TextBox 85"/>
            <p:cNvSpPr txBox="1">
              <a:spLocks noChangeArrowheads="1"/>
            </p:cNvSpPr>
            <p:nvPr/>
          </p:nvSpPr>
          <p:spPr bwMode="auto">
            <a:xfrm>
              <a:off x="8198838" y="3362255"/>
              <a:ext cx="2694701" cy="167394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lnSpc>
                  <a:spcPct val="110000"/>
                </a:lnSpc>
                <a:buFont typeface="Arial" panose="020B0604020202090204" pitchFamily="34" charset="0"/>
                <a:buNone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无人驾驶汽车涉及的责任主体是多元的。不仅有该无人驾驶汽车的所有人与使用者、 制造商与销售商， 还有无人驾驶相关软件的开发商、智能驾驶系统辅助平台开发商等。</a:t>
              </a:r>
              <a:endPara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10000"/>
                </a:lnSpc>
                <a:buFont typeface="Arial" panose="020B0604020202090204" pitchFamily="34" charset="0"/>
                <a:buNone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一旦发生交通事故，谁来赔偿？</a:t>
              </a:r>
              <a:endPara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Group 86"/>
          <p:cNvGrpSpPr/>
          <p:nvPr/>
        </p:nvGrpSpPr>
        <p:grpSpPr bwMode="auto">
          <a:xfrm>
            <a:off x="8402638" y="4509460"/>
            <a:ext cx="3388995" cy="1525271"/>
            <a:chOff x="8198838" y="3609231"/>
            <a:chExt cx="3389892" cy="1526203"/>
          </a:xfrm>
        </p:grpSpPr>
        <p:sp>
          <p:nvSpPr>
            <p:cNvPr id="52246" name="TextBox 87"/>
            <p:cNvSpPr txBox="1">
              <a:spLocks noChangeArrowheads="1"/>
            </p:cNvSpPr>
            <p:nvPr/>
          </p:nvSpPr>
          <p:spPr bwMode="auto">
            <a:xfrm>
              <a:off x="8198838" y="3609231"/>
              <a:ext cx="3389892" cy="5222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优先保护谁的生命？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2247" name="TextBox 88"/>
            <p:cNvSpPr txBox="1">
              <a:spLocks noChangeArrowheads="1"/>
            </p:cNvSpPr>
            <p:nvPr/>
          </p:nvSpPr>
          <p:spPr bwMode="auto">
            <a:xfrm>
              <a:off x="8198838" y="4138510"/>
              <a:ext cx="3389257" cy="99692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buFont typeface="Arial" panose="020B0604020202090204" pitchFamily="34" charset="0"/>
                <a:buNone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例如，某无人驾驶汽车碰到复杂路况，将不可避免地与一辆校车相撞。 那么，此时无人驾驶汽车应该优先保护车主，还是应该为了保护载满儿童的校车而牺牲车主呢。</a:t>
              </a:r>
              <a:endPara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2870309" y="488360"/>
            <a:ext cx="705678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无人驾驶汽车技术的“  ？？？”</a:t>
            </a:r>
            <a:endParaRPr lang="zh-CN" altLang="en-US" sz="3200" b="1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p:transition spd="med">
    <p:comb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15845" y="1440180"/>
            <a:ext cx="75641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谢谢小伙伴们的聆听</a:t>
            </a:r>
            <a:endParaRPr lang="zh-CN" altLang="en-US" sz="6000" b="1" dirty="0" smtClean="0"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 txBox="1"/>
          <p:nvPr/>
        </p:nvSpPr>
        <p:spPr>
          <a:xfrm>
            <a:off x="5210559" y="345685"/>
            <a:ext cx="2066925" cy="132556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600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目录</a:t>
            </a:r>
            <a:endParaRPr lang="zh-CN" altLang="en-US" sz="66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3331210" y="1546860"/>
            <a:ext cx="627570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+mn-lt"/>
              </a:rPr>
              <a:t>1.</a:t>
            </a:r>
            <a:r>
              <a:rPr lang="zh-CN" altLang="en-US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+mn-lt"/>
              </a:rPr>
              <a:t>无人驾驶汽车技术简介</a:t>
            </a:r>
            <a:endParaRPr lang="zh-CN" altLang="en-US" sz="4000" dirty="0">
              <a:solidFill>
                <a:schemeClr val="accent1">
                  <a:lumMod val="60000"/>
                  <a:lumOff val="4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+mn-lt"/>
            </a:endParaRPr>
          </a:p>
          <a:p>
            <a:r>
              <a:rPr lang="en-US" altLang="zh-CN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+mn-lt"/>
              </a:rPr>
              <a:t>2.</a:t>
            </a:r>
            <a:r>
              <a:rPr lang="zh-CN" altLang="en-US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+mn-lt"/>
              </a:rPr>
              <a:t>无人驾驶汽车的优势</a:t>
            </a:r>
            <a:endParaRPr lang="zh-CN" altLang="en-US" sz="4000" dirty="0">
              <a:solidFill>
                <a:schemeClr val="accent1">
                  <a:lumMod val="60000"/>
                  <a:lumOff val="4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+mn-lt"/>
            </a:endParaRPr>
          </a:p>
          <a:p>
            <a:r>
              <a:rPr lang="en-US" altLang="zh-CN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+mn-lt"/>
              </a:rPr>
              <a:t>3.</a:t>
            </a:r>
            <a:r>
              <a:rPr lang="zh-CN" altLang="en-US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+mn-lt"/>
              </a:rPr>
              <a:t>无人驾驶汽车事故案例</a:t>
            </a:r>
            <a:endParaRPr lang="zh-CN" altLang="en-US" sz="4000" dirty="0">
              <a:solidFill>
                <a:schemeClr val="accent1">
                  <a:lumMod val="60000"/>
                  <a:lumOff val="4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+mn-lt"/>
            </a:endParaRPr>
          </a:p>
          <a:p>
            <a:r>
              <a:rPr lang="en-US" altLang="zh-CN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+mn-lt"/>
              </a:rPr>
              <a:t>4.</a:t>
            </a:r>
            <a:r>
              <a:rPr lang="zh-CN" altLang="en-US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+mn-lt"/>
              </a:rPr>
              <a:t>无人驾驶技术的“？？？”</a:t>
            </a:r>
            <a:endParaRPr lang="zh-CN" altLang="en-US" sz="4000" dirty="0">
              <a:solidFill>
                <a:schemeClr val="accent1">
                  <a:lumMod val="60000"/>
                  <a:lumOff val="40000"/>
                </a:schemeClr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+mn-lt"/>
            </a:endParaRP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36" y="257318"/>
            <a:ext cx="2304256" cy="2304256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5304352" y="632665"/>
            <a:ext cx="20162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01</a:t>
            </a:r>
            <a:endParaRPr lang="zh-CN" altLang="en-US" sz="8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497187" y="2576018"/>
            <a:ext cx="7056784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无人驾驶汽车技术简介</a:t>
            </a:r>
            <a:endParaRPr lang="zh-CN" altLang="en-US" sz="4400" b="1" dirty="0" smtClean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954655" y="3013710"/>
            <a:ext cx="628523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800" b="1" dirty="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  <a:hlinkClick r:id="rId1" action="ppaction://hlinkfile"/>
              </a:rPr>
              <a:t>特斯拉自动驾驶宣传片</a:t>
            </a:r>
            <a:endParaRPr lang="zh-CN" altLang="en-US" sz="4800" b="1" dirty="0"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73050" y="493395"/>
            <a:ext cx="11541760" cy="2879090"/>
            <a:chOff x="93" y="0"/>
            <a:chExt cx="18176" cy="4534"/>
          </a:xfrm>
        </p:grpSpPr>
        <p:sp>
          <p:nvSpPr>
            <p:cNvPr id="2" name="流程图: 文档 1"/>
            <p:cNvSpPr/>
            <p:nvPr/>
          </p:nvSpPr>
          <p:spPr>
            <a:xfrm>
              <a:off x="93" y="0"/>
              <a:ext cx="4535" cy="4535"/>
            </a:xfrm>
            <a:prstGeom prst="flowChartDocument">
              <a:avLst/>
            </a:prstGeom>
            <a:blipFill dpi="0" rotWithShape="1">
              <a:blip r:embed="rId1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" name="流程图: 文档 2"/>
            <p:cNvSpPr/>
            <p:nvPr/>
          </p:nvSpPr>
          <p:spPr>
            <a:xfrm flipH="1">
              <a:off x="4628" y="0"/>
              <a:ext cx="4535" cy="4535"/>
            </a:xfrm>
            <a:prstGeom prst="flowChartDocument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" name="流程图: 文档 3"/>
            <p:cNvSpPr/>
            <p:nvPr/>
          </p:nvSpPr>
          <p:spPr>
            <a:xfrm>
              <a:off x="9197" y="0"/>
              <a:ext cx="4535" cy="4535"/>
            </a:xfrm>
            <a:prstGeom prst="flowChartDocument">
              <a:avLst/>
            </a:prstGeom>
            <a:blipFill dpi="0" rotWithShape="1">
              <a:blip r:embed="rId3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流程图: 文档 4"/>
            <p:cNvSpPr/>
            <p:nvPr/>
          </p:nvSpPr>
          <p:spPr>
            <a:xfrm flipH="1">
              <a:off x="13733" y="0"/>
              <a:ext cx="4535" cy="4535"/>
            </a:xfrm>
            <a:prstGeom prst="flowChartDocumen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402786" y="3942919"/>
            <a:ext cx="3388995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b="1" dirty="0" smtClean="0">
                <a:solidFill>
                  <a:schemeClr val="accent2"/>
                </a:solidFill>
                <a:cs typeface="+mn-ea"/>
                <a:sym typeface="+mn-lt"/>
              </a:rPr>
              <a:t>无人驾驶汽车的概念</a:t>
            </a:r>
            <a:endParaRPr lang="zh-CN" altLang="en-US" sz="2800" b="1" dirty="0" smtClean="0">
              <a:solidFill>
                <a:schemeClr val="accent2"/>
              </a:solidFill>
              <a:cs typeface="+mn-ea"/>
              <a:sym typeface="+mn-lt"/>
            </a:endParaRPr>
          </a:p>
        </p:txBody>
      </p:sp>
      <p:pic>
        <p:nvPicPr>
          <p:cNvPr id="6" name="Ryan Farish - Holding Hands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887190" y="-304800"/>
            <a:ext cx="379189" cy="6096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83895" y="4618355"/>
            <a:ext cx="1082738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 fontAlgn="auto">
              <a:lnSpc>
                <a:spcPct val="100000"/>
              </a:lnSpc>
            </a:pP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     </a:t>
            </a:r>
            <a:r>
              <a:rPr sz="3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无人驾驶是以计算机系统为主体， 结合</a:t>
            </a:r>
            <a:r>
              <a:rPr sz="3200" dirty="0">
                <a:solidFill>
                  <a:srgbClr val="FF0000"/>
                </a:solidFill>
                <a:cs typeface="+mn-ea"/>
                <a:sym typeface="+mn-lt"/>
              </a:rPr>
              <a:t>高精度定位</a:t>
            </a:r>
            <a:r>
              <a:rPr sz="3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、 </a:t>
            </a:r>
            <a:r>
              <a:rPr sz="3200" dirty="0">
                <a:solidFill>
                  <a:srgbClr val="FF0000"/>
                </a:solidFill>
                <a:cs typeface="+mn-ea"/>
                <a:sym typeface="+mn-lt"/>
              </a:rPr>
              <a:t>人工智能</a:t>
            </a:r>
            <a:r>
              <a:rPr sz="3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、</a:t>
            </a:r>
            <a:r>
              <a:rPr sz="3200" dirty="0">
                <a:solidFill>
                  <a:srgbClr val="FF0000"/>
                </a:solidFill>
                <a:cs typeface="+mn-ea"/>
                <a:sym typeface="+mn-lt"/>
              </a:rPr>
              <a:t>机器学习</a:t>
            </a:r>
            <a:r>
              <a:rPr sz="3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、</a:t>
            </a:r>
            <a:r>
              <a:rPr sz="3200" dirty="0">
                <a:solidFill>
                  <a:srgbClr val="FF0000"/>
                </a:solidFill>
                <a:cs typeface="+mn-ea"/>
                <a:sym typeface="+mn-lt"/>
              </a:rPr>
              <a:t>车载传感</a:t>
            </a:r>
            <a:r>
              <a:rPr sz="3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、</a:t>
            </a:r>
            <a:r>
              <a:rPr sz="3200" dirty="0">
                <a:solidFill>
                  <a:srgbClr val="FF0000"/>
                </a:solidFill>
                <a:cs typeface="+mn-ea"/>
                <a:sym typeface="+mn-lt"/>
              </a:rPr>
              <a:t>环境识别</a:t>
            </a:r>
            <a:r>
              <a:rPr sz="3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等多个领域的技术成果</a:t>
            </a:r>
            <a:r>
              <a:rPr lang="zh-CN" sz="3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，</a:t>
            </a:r>
            <a:r>
              <a:rPr sz="3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实现自动规划行车路线并控制车辆避让障碍、到达指定地点的智能技术。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48"/>
          <p:cNvCxnSpPr/>
          <p:nvPr/>
        </p:nvCxnSpPr>
        <p:spPr>
          <a:xfrm>
            <a:off x="5327121" y="3757085"/>
            <a:ext cx="1532467" cy="2116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45"/>
          <p:cNvCxnSpPr/>
          <p:nvPr/>
        </p:nvCxnSpPr>
        <p:spPr>
          <a:xfrm>
            <a:off x="5327121" y="2328335"/>
            <a:ext cx="1532467" cy="2117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50"/>
          <p:cNvCxnSpPr/>
          <p:nvPr/>
        </p:nvCxnSpPr>
        <p:spPr>
          <a:xfrm>
            <a:off x="5327121" y="5281085"/>
            <a:ext cx="1532467" cy="2116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88"/>
          <p:cNvGrpSpPr/>
          <p:nvPr/>
        </p:nvGrpSpPr>
        <p:grpSpPr bwMode="auto">
          <a:xfrm>
            <a:off x="482285" y="3177121"/>
            <a:ext cx="3524249" cy="965835"/>
            <a:chOff x="357158" y="2428874"/>
            <a:chExt cx="2643206" cy="724548"/>
          </a:xfrm>
        </p:grpSpPr>
        <p:sp>
          <p:nvSpPr>
            <p:cNvPr id="12" name="Rectangle 31"/>
            <p:cNvSpPr/>
            <p:nvPr/>
          </p:nvSpPr>
          <p:spPr>
            <a:xfrm>
              <a:off x="357158" y="2714692"/>
              <a:ext cx="2643206" cy="43873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CN" altLang="en-US" sz="1065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自动驾驶技术可以在短时间内执行一些驾驶任务，但不足以应对交通路况，驾驶员要时刻准备接管驾驶任务。</a:t>
              </a:r>
              <a:endParaRPr lang="zh-CN" altLang="en-US" sz="106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Rectangle 32"/>
            <p:cNvSpPr/>
            <p:nvPr/>
          </p:nvSpPr>
          <p:spPr>
            <a:xfrm>
              <a:off x="1722734" y="2428874"/>
              <a:ext cx="1236354" cy="3453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rgbClr val="FF0000"/>
                  </a:solidFill>
                  <a:cs typeface="+mn-ea"/>
                  <a:sym typeface="+mn-lt"/>
                </a:rPr>
                <a:t>L2</a:t>
              </a:r>
              <a:r>
                <a:rPr lang="zh-CN" altLang="en-US" sz="1600" b="1" dirty="0">
                  <a:solidFill>
                    <a:srgbClr val="FF0000"/>
                  </a:solidFill>
                  <a:cs typeface="+mn-ea"/>
                  <a:sym typeface="+mn-lt"/>
                </a:rPr>
                <a:t>：部分自动化</a:t>
              </a:r>
              <a:endParaRPr lang="zh-CN" altLang="en-US" sz="1600" b="1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5" name="Rectangle 22"/>
          <p:cNvSpPr/>
          <p:nvPr/>
        </p:nvSpPr>
        <p:spPr>
          <a:xfrm>
            <a:off x="4478655" y="3333750"/>
            <a:ext cx="848360" cy="84899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L</a:t>
            </a:r>
            <a:r>
              <a:rPr lang="en-US" altLang="zh-CN" sz="2400" b="1" baseline="-2500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en-US" altLang="zh-CN" sz="2400" b="1" baseline="-250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7" name="Group 89"/>
          <p:cNvGrpSpPr/>
          <p:nvPr/>
        </p:nvGrpSpPr>
        <p:grpSpPr bwMode="auto">
          <a:xfrm>
            <a:off x="477840" y="1748367"/>
            <a:ext cx="3524249" cy="965834"/>
            <a:chOff x="357158" y="1357304"/>
            <a:chExt cx="2643206" cy="724547"/>
          </a:xfrm>
        </p:grpSpPr>
        <p:sp>
          <p:nvSpPr>
            <p:cNvPr id="18" name="Rectangle 29"/>
            <p:cNvSpPr/>
            <p:nvPr/>
          </p:nvSpPr>
          <p:spPr>
            <a:xfrm>
              <a:off x="357158" y="1643121"/>
              <a:ext cx="2643206" cy="43873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CN" altLang="en-US" sz="1065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由人类驾驶员全权驾驶车辆，车上不存在任何的自动驾驶技术。</a:t>
              </a:r>
              <a:endParaRPr lang="zh-CN" altLang="en-US" sz="106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Rectangle 30"/>
            <p:cNvSpPr/>
            <p:nvPr/>
          </p:nvSpPr>
          <p:spPr>
            <a:xfrm>
              <a:off x="1190600" y="1357304"/>
              <a:ext cx="1771663" cy="3453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L0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：无自动化</a:t>
              </a: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/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人工驾驶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1" name="Rectangle 13"/>
          <p:cNvSpPr/>
          <p:nvPr/>
        </p:nvSpPr>
        <p:spPr>
          <a:xfrm>
            <a:off x="4478655" y="1909445"/>
            <a:ext cx="848360" cy="8489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b="1">
                <a:solidFill>
                  <a:schemeClr val="bg1"/>
                </a:solidFill>
                <a:cs typeface="+mn-ea"/>
                <a:sym typeface="+mn-lt"/>
              </a:rPr>
              <a:t>L</a:t>
            </a:r>
            <a:r>
              <a:rPr lang="en-US" sz="2400" b="1" baseline="-25000">
                <a:solidFill>
                  <a:schemeClr val="bg1"/>
                </a:solidFill>
                <a:cs typeface="+mn-ea"/>
                <a:sym typeface="+mn-lt"/>
              </a:rPr>
              <a:t>0</a:t>
            </a:r>
            <a:endParaRPr lang="en-US" sz="2400" b="1" baseline="-250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3" name="Group 92"/>
          <p:cNvGrpSpPr/>
          <p:nvPr/>
        </p:nvGrpSpPr>
        <p:grpSpPr bwMode="auto">
          <a:xfrm>
            <a:off x="8193088" y="4701121"/>
            <a:ext cx="3524251" cy="718821"/>
            <a:chOff x="6143636" y="3571882"/>
            <a:chExt cx="2643206" cy="539243"/>
          </a:xfrm>
        </p:grpSpPr>
        <p:sp>
          <p:nvSpPr>
            <p:cNvPr id="24" name="Rectangle 39"/>
            <p:cNvSpPr/>
            <p:nvPr/>
          </p:nvSpPr>
          <p:spPr>
            <a:xfrm>
              <a:off x="6143636" y="3857700"/>
              <a:ext cx="2643206" cy="25342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065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完全自动驾驶（无限定场景）。自动驾驶的终极目标。</a:t>
              </a:r>
              <a:endParaRPr lang="zh-CN" altLang="en-US" sz="106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5" name="Rectangle 40"/>
            <p:cNvSpPr/>
            <p:nvPr/>
          </p:nvSpPr>
          <p:spPr>
            <a:xfrm>
              <a:off x="6143636" y="3571882"/>
              <a:ext cx="1236353" cy="3453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L5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：完全自动化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Rectangle 27"/>
          <p:cNvSpPr/>
          <p:nvPr/>
        </p:nvSpPr>
        <p:spPr>
          <a:xfrm>
            <a:off x="6859270" y="4857750"/>
            <a:ext cx="848995" cy="8489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b="1">
                <a:solidFill>
                  <a:schemeClr val="bg1"/>
                </a:solidFill>
                <a:cs typeface="+mn-ea"/>
                <a:sym typeface="+mn-lt"/>
              </a:rPr>
              <a:t>L</a:t>
            </a:r>
            <a:r>
              <a:rPr lang="en-US" sz="2400" b="1" baseline="-25000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en-US" sz="2400" b="1" baseline="-250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9" name="Group 87"/>
          <p:cNvGrpSpPr/>
          <p:nvPr/>
        </p:nvGrpSpPr>
        <p:grpSpPr bwMode="auto">
          <a:xfrm>
            <a:off x="477840" y="4694767"/>
            <a:ext cx="3524249" cy="972185"/>
            <a:chOff x="357158" y="3567642"/>
            <a:chExt cx="2643206" cy="728904"/>
          </a:xfrm>
        </p:grpSpPr>
        <p:sp>
          <p:nvSpPr>
            <p:cNvPr id="30" name="Rectangle 33"/>
            <p:cNvSpPr/>
            <p:nvPr/>
          </p:nvSpPr>
          <p:spPr>
            <a:xfrm>
              <a:off x="357158" y="3858061"/>
              <a:ext cx="2643206" cy="43848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CN" altLang="en-US" sz="1065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由车辆完成所有驾驶操作，人类驾驶员无需保持注意力集中，但限定道路和环境条件。</a:t>
              </a:r>
              <a:endParaRPr lang="zh-CN" altLang="en-US" sz="106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Rectangle 34"/>
            <p:cNvSpPr/>
            <p:nvPr/>
          </p:nvSpPr>
          <p:spPr>
            <a:xfrm>
              <a:off x="1714797" y="3567642"/>
              <a:ext cx="1236354" cy="3451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rgbClr val="FF0000"/>
                  </a:solidFill>
                  <a:cs typeface="+mn-ea"/>
                  <a:sym typeface="+mn-lt"/>
                </a:rPr>
                <a:t>L4</a:t>
              </a:r>
              <a:r>
                <a:rPr lang="zh-CN" altLang="en-US" sz="1600" b="1" dirty="0">
                  <a:solidFill>
                    <a:srgbClr val="FF0000"/>
                  </a:solidFill>
                  <a:cs typeface="+mn-ea"/>
                  <a:sym typeface="+mn-lt"/>
                </a:rPr>
                <a:t>：高度自动化</a:t>
              </a:r>
              <a:endParaRPr lang="zh-CN" altLang="en-US" sz="1600" b="1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Rectangle 26"/>
          <p:cNvSpPr/>
          <p:nvPr/>
        </p:nvSpPr>
        <p:spPr>
          <a:xfrm>
            <a:off x="4478655" y="4857750"/>
            <a:ext cx="848360" cy="8489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L</a:t>
            </a:r>
            <a:r>
              <a:rPr lang="en-US" altLang="zh-CN" sz="2400" b="1" baseline="-2500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en-US" altLang="zh-CN" sz="2400" b="1" baseline="-250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8" name="Group 90"/>
          <p:cNvGrpSpPr/>
          <p:nvPr/>
        </p:nvGrpSpPr>
        <p:grpSpPr bwMode="auto">
          <a:xfrm>
            <a:off x="8193088" y="1748367"/>
            <a:ext cx="3524251" cy="965834"/>
            <a:chOff x="6143636" y="1357304"/>
            <a:chExt cx="2643206" cy="724547"/>
          </a:xfrm>
        </p:grpSpPr>
        <p:sp>
          <p:nvSpPr>
            <p:cNvPr id="39" name="Rectangle 35"/>
            <p:cNvSpPr/>
            <p:nvPr/>
          </p:nvSpPr>
          <p:spPr>
            <a:xfrm>
              <a:off x="6143636" y="1643121"/>
              <a:ext cx="2643206" cy="43873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065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驾驶员依然需要驾驶汽车，只不过出现了自适应巡航控制（</a:t>
              </a:r>
              <a:r>
                <a:rPr lang="en-US" altLang="zh-CN" sz="1065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ACC</a:t>
              </a:r>
              <a:r>
                <a:rPr lang="zh-CN" altLang="en-US" sz="1065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）等安全系统，但驾驶员手不得离开方向盘。</a:t>
              </a:r>
              <a:endParaRPr lang="zh-CN" altLang="en-US" sz="106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0" name="Rectangle 36"/>
            <p:cNvSpPr/>
            <p:nvPr/>
          </p:nvSpPr>
          <p:spPr>
            <a:xfrm>
              <a:off x="6143636" y="1357304"/>
              <a:ext cx="1741182" cy="3453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L1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：辅助驾驶</a:t>
              </a: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/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驾驶支援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3" name="Group 68"/>
          <p:cNvGrpSpPr/>
          <p:nvPr/>
        </p:nvGrpSpPr>
        <p:grpSpPr>
          <a:xfrm rot="0">
            <a:off x="7070090" y="2108835"/>
            <a:ext cx="449580" cy="450215"/>
            <a:chOff x="6998061" y="3496249"/>
            <a:chExt cx="366051" cy="366676"/>
          </a:xfrm>
          <a:solidFill>
            <a:schemeClr val="bg1"/>
          </a:solidFill>
        </p:grpSpPr>
        <p:sp>
          <p:nvSpPr>
            <p:cNvPr id="44" name="AutoShape 7"/>
            <p:cNvSpPr/>
            <p:nvPr/>
          </p:nvSpPr>
          <p:spPr bwMode="auto">
            <a:xfrm>
              <a:off x="6998061" y="3496249"/>
              <a:ext cx="366051" cy="366676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8965">
                <a:defRPr/>
              </a:pPr>
              <a:endParaRPr 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7" name="AutoShape 10"/>
            <p:cNvSpPr/>
            <p:nvPr/>
          </p:nvSpPr>
          <p:spPr bwMode="auto">
            <a:xfrm>
              <a:off x="7203927" y="3702114"/>
              <a:ext cx="56941" cy="58818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8965">
                <a:defRPr/>
              </a:pPr>
              <a:endParaRPr 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8" name="AutoShape 11"/>
            <p:cNvSpPr/>
            <p:nvPr/>
          </p:nvSpPr>
          <p:spPr bwMode="auto">
            <a:xfrm>
              <a:off x="7226451" y="3725267"/>
              <a:ext cx="81970" cy="83847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8965">
                <a:defRPr/>
              </a:pPr>
              <a:endParaRPr 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51" name="AutoShape 14"/>
            <p:cNvSpPr/>
            <p:nvPr/>
          </p:nvSpPr>
          <p:spPr bwMode="auto">
            <a:xfrm>
              <a:off x="7055002" y="3553816"/>
              <a:ext cx="81970" cy="83222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8965">
                <a:defRPr/>
              </a:pPr>
              <a:endParaRPr 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53" name="Group 91"/>
          <p:cNvGrpSpPr/>
          <p:nvPr/>
        </p:nvGrpSpPr>
        <p:grpSpPr bwMode="auto">
          <a:xfrm>
            <a:off x="8193088" y="3177121"/>
            <a:ext cx="3524251" cy="965835"/>
            <a:chOff x="6143636" y="2428874"/>
            <a:chExt cx="2643206" cy="724548"/>
          </a:xfrm>
        </p:grpSpPr>
        <p:sp>
          <p:nvSpPr>
            <p:cNvPr id="54" name="Rectangle 37"/>
            <p:cNvSpPr/>
            <p:nvPr/>
          </p:nvSpPr>
          <p:spPr>
            <a:xfrm>
              <a:off x="6143636" y="2714692"/>
              <a:ext cx="2643206" cy="43873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065" dirty="0">
                  <a:solidFill>
                    <a:schemeClr val="tx1"/>
                  </a:solidFill>
                  <a:cs typeface="+mn-ea"/>
                  <a:sym typeface="+mn-lt"/>
                </a:rPr>
                <a:t>由车辆完成绝大部分驾驶操作，人类驾驶员需保持注意力集中以备不时之需。</a:t>
              </a:r>
              <a:endParaRPr lang="zh-CN" altLang="en-US" sz="1065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5" name="Rectangle 38"/>
            <p:cNvSpPr/>
            <p:nvPr/>
          </p:nvSpPr>
          <p:spPr>
            <a:xfrm>
              <a:off x="6143636" y="2428874"/>
              <a:ext cx="1389231" cy="3453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600" b="1" dirty="0">
                  <a:solidFill>
                    <a:srgbClr val="FF0000"/>
                  </a:solidFill>
                  <a:cs typeface="+mn-ea"/>
                  <a:sym typeface="+mn-lt"/>
                </a:rPr>
                <a:t>L3</a:t>
              </a:r>
              <a:r>
                <a:rPr lang="zh-CN" altLang="en-US" sz="1600" b="1" dirty="0">
                  <a:solidFill>
                    <a:srgbClr val="FF0000"/>
                  </a:solidFill>
                  <a:cs typeface="+mn-ea"/>
                  <a:sym typeface="+mn-lt"/>
                </a:rPr>
                <a:t>：有条件自动化</a:t>
              </a:r>
              <a:endParaRPr lang="zh-CN" altLang="en-US" sz="1600" b="1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7" name="Rectangle 23"/>
          <p:cNvSpPr/>
          <p:nvPr/>
        </p:nvSpPr>
        <p:spPr>
          <a:xfrm>
            <a:off x="6859905" y="3333750"/>
            <a:ext cx="848995" cy="84899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b="1">
                <a:solidFill>
                  <a:schemeClr val="bg1"/>
                </a:solidFill>
                <a:cs typeface="+mn-ea"/>
                <a:sym typeface="+mn-lt"/>
              </a:rPr>
              <a:t>L</a:t>
            </a:r>
            <a:r>
              <a:rPr lang="en-US" sz="2400" b="1" baseline="-2500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en-US" sz="2400" b="1" baseline="-25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2569319" y="551225"/>
            <a:ext cx="705678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自动驾驶汽车技术</a:t>
            </a:r>
            <a:r>
              <a:rPr lang="en-US" altLang="zh-CN" sz="3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6</a:t>
            </a:r>
            <a:r>
              <a:rPr lang="zh-CN" altLang="en-US" sz="3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个等级</a:t>
            </a:r>
            <a:endParaRPr lang="zh-CN" altLang="en-US" sz="3200" b="1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" name="Rectangle 13"/>
          <p:cNvSpPr/>
          <p:nvPr/>
        </p:nvSpPr>
        <p:spPr>
          <a:xfrm>
            <a:off x="6859905" y="1898650"/>
            <a:ext cx="848360" cy="8489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400" b="1">
                <a:solidFill>
                  <a:schemeClr val="bg1"/>
                </a:solidFill>
                <a:cs typeface="+mn-ea"/>
                <a:sym typeface="+mn-lt"/>
              </a:rPr>
              <a:t>L</a:t>
            </a:r>
            <a:r>
              <a:rPr lang="en-US" sz="2400" b="1" baseline="-2500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en-US" sz="2400" b="1" baseline="-250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36" y="257318"/>
            <a:ext cx="2304256" cy="2304256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5304352" y="632665"/>
            <a:ext cx="20162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02</a:t>
            </a:r>
            <a:endParaRPr lang="zh-CN" altLang="en-US" sz="8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783572" y="2561413"/>
            <a:ext cx="7056784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无人驾驶汽车的优势</a:t>
            </a:r>
            <a:endParaRPr lang="zh-CN" altLang="en-US" sz="4400" b="1" dirty="0" smtClean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 bwMode="auto">
          <a:xfrm>
            <a:off x="1225021" y="1991784"/>
            <a:ext cx="2882900" cy="2080682"/>
            <a:chOff x="918241" y="1494189"/>
            <a:chExt cx="2161688" cy="1559981"/>
          </a:xfrm>
        </p:grpSpPr>
        <p:sp>
          <p:nvSpPr>
            <p:cNvPr id="9" name="MH_SubTitle_1"/>
            <p:cNvSpPr/>
            <p:nvPr>
              <p:custDataLst>
                <p:tags r:id="rId1"/>
              </p:custDataLst>
            </p:nvPr>
          </p:nvSpPr>
          <p:spPr>
            <a:xfrm>
              <a:off x="918241" y="1494189"/>
              <a:ext cx="2161688" cy="1559981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12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35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MH_Other_2"/>
            <p:cNvSpPr/>
            <p:nvPr>
              <p:custDataLst>
                <p:tags r:id="rId2"/>
              </p:custDataLst>
            </p:nvPr>
          </p:nvSpPr>
          <p:spPr>
            <a:xfrm>
              <a:off x="1656263" y="1568776"/>
              <a:ext cx="682471" cy="668111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3600">
                  <a:solidFill>
                    <a:schemeClr val="bg1"/>
                  </a:solidFill>
                  <a:cs typeface="+mn-ea"/>
                  <a:sym typeface="+mn-lt"/>
                </a:rPr>
                <a:t>①</a:t>
              </a:r>
              <a:endParaRPr lang="zh-CN" altLang="en-US" sz="3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2" name="Text Box 10"/>
            <p:cNvSpPr txBox="1">
              <a:spLocks noChangeArrowheads="1"/>
            </p:cNvSpPr>
            <p:nvPr/>
          </p:nvSpPr>
          <p:spPr bwMode="auto">
            <a:xfrm>
              <a:off x="997598" y="2235299"/>
              <a:ext cx="2028368" cy="39182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60960" tIns="30480" rIns="60960" bIns="3048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安全性大大提高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 bwMode="auto">
          <a:xfrm>
            <a:off x="4366154" y="1991784"/>
            <a:ext cx="2880784" cy="2080682"/>
            <a:chOff x="3273070" y="1494189"/>
            <a:chExt cx="2161689" cy="1559981"/>
          </a:xfrm>
        </p:grpSpPr>
        <p:sp>
          <p:nvSpPr>
            <p:cNvPr id="14" name="MH_SubTitle_2"/>
            <p:cNvSpPr/>
            <p:nvPr>
              <p:custDataLst>
                <p:tags r:id="rId3"/>
              </p:custDataLst>
            </p:nvPr>
          </p:nvSpPr>
          <p:spPr>
            <a:xfrm>
              <a:off x="3273070" y="1494189"/>
              <a:ext cx="2161689" cy="1559981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12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35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MH_Other_11"/>
            <p:cNvSpPr/>
            <p:nvPr>
              <p:custDataLst>
                <p:tags r:id="rId4"/>
              </p:custDataLst>
            </p:nvPr>
          </p:nvSpPr>
          <p:spPr>
            <a:xfrm>
              <a:off x="4011634" y="1568776"/>
              <a:ext cx="682973" cy="668111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3600">
                  <a:solidFill>
                    <a:schemeClr val="bg1"/>
                  </a:solidFill>
                  <a:cs typeface="+mn-ea"/>
                  <a:sym typeface="+mn-lt"/>
                </a:rPr>
                <a:t>②</a:t>
              </a:r>
              <a:endParaRPr lang="zh-CN" altLang="en-US" sz="3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Text Box 10"/>
            <p:cNvSpPr txBox="1">
              <a:spLocks noChangeArrowheads="1"/>
            </p:cNvSpPr>
            <p:nvPr/>
          </p:nvSpPr>
          <p:spPr bwMode="auto">
            <a:xfrm>
              <a:off x="3330249" y="2235299"/>
              <a:ext cx="2029859" cy="73793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60960" tIns="30480" rIns="60960" bIns="3048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让驾驶员拥有更多的自由时间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" name="组合 17"/>
          <p:cNvGrpSpPr/>
          <p:nvPr/>
        </p:nvGrpSpPr>
        <p:grpSpPr bwMode="auto">
          <a:xfrm>
            <a:off x="7507287" y="1991784"/>
            <a:ext cx="2880784" cy="2080682"/>
            <a:chOff x="5629385" y="1494189"/>
            <a:chExt cx="2160203" cy="1559981"/>
          </a:xfrm>
        </p:grpSpPr>
        <p:sp>
          <p:nvSpPr>
            <p:cNvPr id="19" name="MH_SubTitle_3"/>
            <p:cNvSpPr/>
            <p:nvPr>
              <p:custDataLst>
                <p:tags r:id="rId5"/>
              </p:custDataLst>
            </p:nvPr>
          </p:nvSpPr>
          <p:spPr>
            <a:xfrm>
              <a:off x="5629385" y="1494189"/>
              <a:ext cx="2160203" cy="1559981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12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en-US" altLang="zh-CN" sz="135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MH_Other_14"/>
            <p:cNvSpPr/>
            <p:nvPr>
              <p:custDataLst>
                <p:tags r:id="rId6"/>
              </p:custDataLst>
            </p:nvPr>
          </p:nvSpPr>
          <p:spPr>
            <a:xfrm>
              <a:off x="6367441" y="1568776"/>
              <a:ext cx="682503" cy="668111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3600">
                  <a:solidFill>
                    <a:schemeClr val="bg1"/>
                  </a:solidFill>
                  <a:cs typeface="+mn-ea"/>
                  <a:sym typeface="+mn-lt"/>
                </a:rPr>
                <a:t>③</a:t>
              </a:r>
              <a:endParaRPr lang="zh-CN" altLang="en-US" sz="3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" name="Text Box 10"/>
            <p:cNvSpPr txBox="1">
              <a:spLocks noChangeArrowheads="1"/>
            </p:cNvSpPr>
            <p:nvPr/>
          </p:nvSpPr>
          <p:spPr bwMode="auto">
            <a:xfrm>
              <a:off x="5686525" y="2235299"/>
              <a:ext cx="2028463" cy="73793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60960" tIns="30480" rIns="60960" bIns="3048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方便老年人、残疾人的出行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2569319" y="901110"/>
            <a:ext cx="705678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无人驾驶汽车的优势</a:t>
            </a:r>
            <a:endParaRPr lang="zh-CN" altLang="en-US" sz="3200" b="1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 bwMode="auto">
          <a:xfrm>
            <a:off x="2878984" y="4249209"/>
            <a:ext cx="2880784" cy="2080682"/>
            <a:chOff x="3273070" y="1494189"/>
            <a:chExt cx="2161689" cy="1559981"/>
          </a:xfrm>
        </p:grpSpPr>
        <p:sp>
          <p:nvSpPr>
            <p:cNvPr id="3" name="MH_SubTitle_2"/>
            <p:cNvSpPr/>
            <p:nvPr>
              <p:custDataLst>
                <p:tags r:id="rId7"/>
              </p:custDataLst>
            </p:nvPr>
          </p:nvSpPr>
          <p:spPr>
            <a:xfrm>
              <a:off x="3273070" y="1494189"/>
              <a:ext cx="2161689" cy="1559981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12000" rIns="0" bIns="0" anchor="ctr">
              <a:normAutofit/>
            </a:bodyPr>
            <a:p>
              <a:pPr algn="ctr">
                <a:lnSpc>
                  <a:spcPct val="120000"/>
                </a:lnSpc>
                <a:defRPr/>
              </a:pPr>
              <a:endParaRPr lang="zh-CN" altLang="en-US" sz="135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" name="MH_Other_11"/>
            <p:cNvSpPr/>
            <p:nvPr>
              <p:custDataLst>
                <p:tags r:id="rId8"/>
              </p:custDataLst>
            </p:nvPr>
          </p:nvSpPr>
          <p:spPr>
            <a:xfrm>
              <a:off x="4011634" y="1568776"/>
              <a:ext cx="682973" cy="668111"/>
            </a:xfrm>
            <a:prstGeom prst="diamond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zh-CN" altLang="en-US" sz="3600">
                  <a:solidFill>
                    <a:schemeClr val="bg1"/>
                  </a:solidFill>
                  <a:cs typeface="+mn-ea"/>
                  <a:sym typeface="+mn-lt"/>
                </a:rPr>
                <a:t>④</a:t>
              </a:r>
              <a:endParaRPr lang="zh-CN" altLang="en-US" sz="3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" name="Text Box 10"/>
            <p:cNvSpPr txBox="1">
              <a:spLocks noChangeArrowheads="1"/>
            </p:cNvSpPr>
            <p:nvPr/>
          </p:nvSpPr>
          <p:spPr bwMode="auto">
            <a:xfrm>
              <a:off x="3330249" y="2235299"/>
              <a:ext cx="2029859" cy="39182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60960" tIns="30480" rIns="60960" bIns="30480">
              <a:spAutoFit/>
            </a:bodyPr>
            <a:p>
              <a:pPr algn="ctr">
                <a:lnSpc>
                  <a:spcPct val="150000"/>
                </a:lnSpc>
                <a:defRPr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缓解交通压力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 bwMode="auto">
          <a:xfrm>
            <a:off x="6407044" y="4249209"/>
            <a:ext cx="2880784" cy="2080682"/>
            <a:chOff x="3273070" y="1494189"/>
            <a:chExt cx="2161689" cy="1559981"/>
          </a:xfrm>
        </p:grpSpPr>
        <p:sp>
          <p:nvSpPr>
            <p:cNvPr id="7" name="MH_SubTitle_2"/>
            <p:cNvSpPr/>
            <p:nvPr>
              <p:custDataLst>
                <p:tags r:id="rId9"/>
              </p:custDataLst>
            </p:nvPr>
          </p:nvSpPr>
          <p:spPr>
            <a:xfrm>
              <a:off x="3273070" y="1494189"/>
              <a:ext cx="2161689" cy="1559981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12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355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4" name="MH_Other_11"/>
            <p:cNvSpPr/>
            <p:nvPr>
              <p:custDataLst>
                <p:tags r:id="rId10"/>
              </p:custDataLst>
            </p:nvPr>
          </p:nvSpPr>
          <p:spPr>
            <a:xfrm>
              <a:off x="4011634" y="1568776"/>
              <a:ext cx="682973" cy="668111"/>
            </a:xfrm>
            <a:prstGeom prst="diamond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3600">
                  <a:solidFill>
                    <a:schemeClr val="bg1"/>
                  </a:solidFill>
                  <a:cs typeface="+mn-ea"/>
                  <a:sym typeface="+mn-lt"/>
                </a:rPr>
                <a:t>⑤</a:t>
              </a:r>
              <a:endParaRPr lang="zh-CN" altLang="en-US" sz="3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Text Box 10"/>
            <p:cNvSpPr txBox="1">
              <a:spLocks noChangeArrowheads="1"/>
            </p:cNvSpPr>
            <p:nvPr/>
          </p:nvSpPr>
          <p:spPr bwMode="auto">
            <a:xfrm>
              <a:off x="3330249" y="2235299"/>
              <a:ext cx="2029859" cy="39182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60960" tIns="30480" rIns="60960" bIns="3048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减少温室气体的排放量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36" y="257318"/>
            <a:ext cx="2304256" cy="2304256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5304352" y="632665"/>
            <a:ext cx="20162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03</a:t>
            </a:r>
            <a:endParaRPr lang="zh-CN" altLang="en-US" sz="8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680067" y="2561413"/>
            <a:ext cx="7056784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无人驾驶汽车事故案例</a:t>
            </a:r>
            <a:endParaRPr lang="zh-CN" altLang="en-US" sz="4400" b="1" dirty="0" smtClean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1"/>
</p:tagLst>
</file>

<file path=ppt/tags/tag10.xml><?xml version="1.0" encoding="utf-8"?>
<p:tagLst xmlns:p="http://schemas.openxmlformats.org/presentationml/2006/main">
  <p:tag name="MH" val="20151008134811"/>
  <p:tag name="MH_LIBRARY" val="GRAPHIC"/>
  <p:tag name="MH_TYPE" val="Other"/>
  <p:tag name="MH_ORDER" val="11"/>
</p:tagLst>
</file>

<file path=ppt/tags/tag2.xml><?xml version="1.0" encoding="utf-8"?>
<p:tagLst xmlns:p="http://schemas.openxmlformats.org/presentationml/2006/main">
  <p:tag name="MH" val="20151008134811"/>
  <p:tag name="MH_LIBRARY" val="GRAPHIC"/>
  <p:tag name="MH_TYPE" val="Other"/>
  <p:tag name="MH_ORDER" val="2"/>
</p:tagLst>
</file>

<file path=ppt/tags/tag3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2"/>
</p:tagLst>
</file>

<file path=ppt/tags/tag4.xml><?xml version="1.0" encoding="utf-8"?>
<p:tagLst xmlns:p="http://schemas.openxmlformats.org/presentationml/2006/main">
  <p:tag name="MH" val="20151008134811"/>
  <p:tag name="MH_LIBRARY" val="GRAPHIC"/>
  <p:tag name="MH_TYPE" val="Other"/>
  <p:tag name="MH_ORDER" val="11"/>
</p:tagLst>
</file>

<file path=ppt/tags/tag5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3"/>
</p:tagLst>
</file>

<file path=ppt/tags/tag6.xml><?xml version="1.0" encoding="utf-8"?>
<p:tagLst xmlns:p="http://schemas.openxmlformats.org/presentationml/2006/main">
  <p:tag name="MH" val="20151008134811"/>
  <p:tag name="MH_LIBRARY" val="GRAPHIC"/>
  <p:tag name="MH_TYPE" val="Other"/>
  <p:tag name="MH_ORDER" val="14"/>
</p:tagLst>
</file>

<file path=ppt/tags/tag7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2"/>
</p:tagLst>
</file>

<file path=ppt/tags/tag8.xml><?xml version="1.0" encoding="utf-8"?>
<p:tagLst xmlns:p="http://schemas.openxmlformats.org/presentationml/2006/main">
  <p:tag name="MH" val="20151008134811"/>
  <p:tag name="MH_LIBRARY" val="GRAPHIC"/>
  <p:tag name="MH_TYPE" val="Other"/>
  <p:tag name="MH_ORDER" val="11"/>
</p:tagLst>
</file>

<file path=ppt/tags/tag9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2"/>
</p:tagLst>
</file>

<file path=ppt/theme/theme1.xml><?xml version="1.0" encoding="utf-8"?>
<a:theme xmlns:a="http://schemas.openxmlformats.org/drawingml/2006/main" name="Office 主题​​">
  <a:themeElements>
    <a:clrScheme name="自定义 344">
      <a:dk1>
        <a:sysClr val="windowText" lastClr="000000"/>
      </a:dk1>
      <a:lt1>
        <a:sysClr val="window" lastClr="FFFFFF"/>
      </a:lt1>
      <a:dk2>
        <a:srgbClr val="39302A"/>
      </a:dk2>
      <a:lt2>
        <a:srgbClr val="7F7F7F"/>
      </a:lt2>
      <a:accent1>
        <a:srgbClr val="1BDEC0"/>
      </a:accent1>
      <a:accent2>
        <a:srgbClr val="1574A8"/>
      </a:accent2>
      <a:accent3>
        <a:srgbClr val="152BA8"/>
      </a:accent3>
      <a:accent4>
        <a:srgbClr val="15A892"/>
      </a:accent4>
      <a:accent5>
        <a:srgbClr val="1574A8"/>
      </a:accent5>
      <a:accent6>
        <a:srgbClr val="152BA8"/>
      </a:accent6>
      <a:hlink>
        <a:srgbClr val="3E7C86"/>
      </a:hlink>
      <a:folHlink>
        <a:srgbClr val="162C30"/>
      </a:folHlink>
    </a:clrScheme>
    <a:fontScheme name="Temp">
      <a:majorFont>
        <a:latin typeface="方正姚体"/>
        <a:ea typeface="方正姚体"/>
        <a:cs typeface=""/>
      </a:majorFont>
      <a:minorFont>
        <a:latin typeface="方正姚体"/>
        <a:ea typeface="方正姚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4800" b="1" dirty="0">
            <a:solidFill>
              <a:schemeClr val="accent2">
                <a:lumMod val="40000"/>
                <a:lumOff val="60000"/>
              </a:schemeClr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1290</Words>
  <Application>WPS 演示</Application>
  <PresentationFormat>自定义</PresentationFormat>
  <Paragraphs>127</Paragraphs>
  <Slides>14</Slides>
  <Notes>20</Notes>
  <HiddenSlides>0</HiddenSlides>
  <MMClips>2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Arial</vt:lpstr>
      <vt:lpstr>宋体</vt:lpstr>
      <vt:lpstr>Wingdings</vt:lpstr>
      <vt:lpstr>Songti SC Regular</vt:lpstr>
      <vt:lpstr>方正姚体</vt:lpstr>
      <vt:lpstr>宋体-简</vt:lpstr>
      <vt:lpstr>微软雅黑</vt:lpstr>
      <vt:lpstr>汉仪旗黑</vt:lpstr>
      <vt:lpstr>宋体</vt:lpstr>
      <vt:lpstr>Arial Unicode MS</vt:lpstr>
      <vt:lpstr>Calibri</vt:lpstr>
      <vt:lpstr>Helvetica Neue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水感觉</dc:creator>
  <cp:lastModifiedBy>allenpandas</cp:lastModifiedBy>
  <cp:revision>312</cp:revision>
  <dcterms:created xsi:type="dcterms:W3CDTF">2024-02-03T03:32:31Z</dcterms:created>
  <dcterms:modified xsi:type="dcterms:W3CDTF">2024-02-03T03:32:31Z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2052-6.5.0.8619</vt:lpwstr>
  </property>
  <property fmtid="{D5CDD505-2E9C-101B-9397-08002B2CF9AE}" pid="3" name="ICV">
    <vt:lpwstr>E54C64C1FD201C81CEB3BD65990882C0_42</vt:lpwstr>
  </property>
</Properties>
</file>

<file path=docProps/thumbnail.jpeg>
</file>